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5"/>
  </p:sldMasterIdLst>
  <p:notesMasterIdLst>
    <p:notesMasterId r:id="rId34"/>
  </p:notesMasterIdLst>
  <p:handoutMasterIdLst>
    <p:handoutMasterId r:id="rId35"/>
  </p:handoutMasterIdLst>
  <p:sldIdLst>
    <p:sldId id="1507" r:id="rId6"/>
    <p:sldId id="1575" r:id="rId7"/>
    <p:sldId id="1514" r:id="rId8"/>
    <p:sldId id="1529" r:id="rId9"/>
    <p:sldId id="1526" r:id="rId10"/>
    <p:sldId id="1566" r:id="rId11"/>
    <p:sldId id="1567" r:id="rId12"/>
    <p:sldId id="1568" r:id="rId13"/>
    <p:sldId id="1556" r:id="rId14"/>
    <p:sldId id="1574" r:id="rId15"/>
    <p:sldId id="1553" r:id="rId16"/>
    <p:sldId id="1565" r:id="rId17"/>
    <p:sldId id="1560" r:id="rId18"/>
    <p:sldId id="1558" r:id="rId19"/>
    <p:sldId id="1555" r:id="rId20"/>
    <p:sldId id="1561" r:id="rId21"/>
    <p:sldId id="1559" r:id="rId22"/>
    <p:sldId id="1563" r:id="rId23"/>
    <p:sldId id="1554" r:id="rId24"/>
    <p:sldId id="1564" r:id="rId25"/>
    <p:sldId id="1562" r:id="rId26"/>
    <p:sldId id="1530" r:id="rId27"/>
    <p:sldId id="1570" r:id="rId28"/>
    <p:sldId id="1557" r:id="rId29"/>
    <p:sldId id="1545" r:id="rId30"/>
    <p:sldId id="1549" r:id="rId31"/>
    <p:sldId id="1525" r:id="rId32"/>
    <p:sldId id="1576" r:id="rId33"/>
  </p:sldIdLst>
  <p:sldSz cx="9144000" cy="6858000" type="screen4x3"/>
  <p:notesSz cx="7010400" cy="9296400"/>
  <p:custDataLst>
    <p:tags r:id="rId36"/>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2E4B2"/>
    <a:srgbClr val="E3BBC9"/>
    <a:srgbClr val="DDDDDD"/>
    <a:srgbClr val="FFCCFF"/>
    <a:srgbClr val="FFCCCC"/>
    <a:srgbClr val="423498"/>
    <a:srgbClr val="FFFF00"/>
    <a:srgbClr val="B4E7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03" autoAdjust="0"/>
    <p:restoredTop sz="95683" autoAdjust="0"/>
  </p:normalViewPr>
  <p:slideViewPr>
    <p:cSldViewPr snapToGrid="0" snapToObjects="1">
      <p:cViewPr>
        <p:scale>
          <a:sx n="82" d="100"/>
          <a:sy n="82" d="100"/>
        </p:scale>
        <p:origin x="-1080" y="570"/>
      </p:cViewPr>
      <p:guideLst>
        <p:guide orient="horz" pos="192"/>
        <p:guide orient="horz" pos="2748"/>
        <p:guide pos="4627"/>
        <p:guide pos="1452"/>
        <p:guide pos="23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5" d="100"/>
          <a:sy n="55" d="100"/>
        </p:scale>
        <p:origin x="-185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C0DB74-4BC3-4308-863F-F1E724ED514A}"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en-US"/>
        </a:p>
      </dgm:t>
    </dgm:pt>
    <dgm:pt modelId="{6A29382A-0273-48EA-938C-6FFA0E650155}">
      <dgm:prSet phldrT="[Text]"/>
      <dgm:spPr>
        <a:solidFill>
          <a:schemeClr val="accent1"/>
        </a:solidFill>
      </dgm:spPr>
      <dgm:t>
        <a:bodyPr/>
        <a:lstStyle/>
        <a:p>
          <a:r>
            <a:rPr lang="en-US" dirty="0" smtClean="0"/>
            <a:t>Internet WAN or backbone routers that manage traffic between ISPs</a:t>
          </a:r>
          <a:endParaRPr lang="en-US" dirty="0"/>
        </a:p>
      </dgm:t>
    </dgm:pt>
    <dgm:pt modelId="{9CDC1E59-F787-4CF0-A29B-E9D09D067446}" type="parTrans" cxnId="{9661C96F-8226-4AA2-AA61-BEF3D92CBDFC}">
      <dgm:prSet/>
      <dgm:spPr/>
      <dgm:t>
        <a:bodyPr/>
        <a:lstStyle/>
        <a:p>
          <a:endParaRPr lang="en-US"/>
        </a:p>
      </dgm:t>
    </dgm:pt>
    <dgm:pt modelId="{C820EDD4-4AE9-4EDD-93F5-7F91015E6227}" type="sibTrans" cxnId="{9661C96F-8226-4AA2-AA61-BEF3D92CBDFC}">
      <dgm:prSet/>
      <dgm:spPr/>
      <dgm:t>
        <a:bodyPr/>
        <a:lstStyle/>
        <a:p>
          <a:endParaRPr lang="en-US"/>
        </a:p>
      </dgm:t>
    </dgm:pt>
    <dgm:pt modelId="{F670DC9F-757E-4884-9BCB-59C9A5201D66}">
      <dgm:prSet phldrT="[Text]"/>
      <dgm:spPr>
        <a:solidFill>
          <a:schemeClr val="accent1"/>
        </a:solidFill>
      </dgm:spPr>
      <dgm:t>
        <a:bodyPr/>
        <a:lstStyle/>
        <a:p>
          <a:r>
            <a:rPr lang="en-US" dirty="0" smtClean="0"/>
            <a:t>Many private networks, home networks, and some small public LANs</a:t>
          </a:r>
          <a:endParaRPr lang="en-US" dirty="0"/>
        </a:p>
      </dgm:t>
    </dgm:pt>
    <dgm:pt modelId="{25313E01-7F2D-4757-9E08-696B0753AE38}" type="parTrans" cxnId="{6DC7C501-5F3F-4A82-BC00-658266DB2DBA}">
      <dgm:prSet/>
      <dgm:spPr/>
      <dgm:t>
        <a:bodyPr/>
        <a:lstStyle/>
        <a:p>
          <a:endParaRPr lang="en-US"/>
        </a:p>
      </dgm:t>
    </dgm:pt>
    <dgm:pt modelId="{AC5FD870-67F0-4137-85F7-1DE4C77BC703}" type="sibTrans" cxnId="{6DC7C501-5F3F-4A82-BC00-658266DB2DBA}">
      <dgm:prSet/>
      <dgm:spPr/>
      <dgm:t>
        <a:bodyPr/>
        <a:lstStyle/>
        <a:p>
          <a:endParaRPr lang="en-US"/>
        </a:p>
      </dgm:t>
    </dgm:pt>
    <dgm:pt modelId="{3381F547-D106-4585-A755-7A174E2ECB28}" type="pres">
      <dgm:prSet presAssocID="{79C0DB74-4BC3-4308-863F-F1E724ED514A}" presName="linear" presStyleCnt="0">
        <dgm:presLayoutVars>
          <dgm:dir/>
          <dgm:resizeHandles val="exact"/>
        </dgm:presLayoutVars>
      </dgm:prSet>
      <dgm:spPr/>
      <dgm:t>
        <a:bodyPr/>
        <a:lstStyle/>
        <a:p>
          <a:endParaRPr lang="en-US"/>
        </a:p>
      </dgm:t>
    </dgm:pt>
    <dgm:pt modelId="{2F4E40C8-E074-4C91-921F-06852F4C1508}" type="pres">
      <dgm:prSet presAssocID="{6A29382A-0273-48EA-938C-6FFA0E650155}" presName="comp" presStyleCnt="0"/>
      <dgm:spPr/>
    </dgm:pt>
    <dgm:pt modelId="{BC7B37AA-4F25-4086-9CA4-F71F8EEB31F1}" type="pres">
      <dgm:prSet presAssocID="{6A29382A-0273-48EA-938C-6FFA0E650155}" presName="box" presStyleLbl="node1" presStyleIdx="0" presStyleCnt="2"/>
      <dgm:spPr/>
      <dgm:t>
        <a:bodyPr/>
        <a:lstStyle/>
        <a:p>
          <a:endParaRPr lang="en-US"/>
        </a:p>
      </dgm:t>
    </dgm:pt>
    <dgm:pt modelId="{24F7642D-D33D-4E99-B94D-F5F896308BAE}" type="pres">
      <dgm:prSet presAssocID="{6A29382A-0273-48EA-938C-6FFA0E650155}" presName="img" presStyleLbl="fgImgPlace1" presStyleIdx="0" presStyleCnt="2" custScaleX="66923" custScaleY="69768"/>
      <dgm:spPr>
        <a:blipFill>
          <a:blip xmlns:r="http://schemas.openxmlformats.org/officeDocument/2006/relationships" r:embed="rId1">
            <a:extLst>
              <a:ext uri="{28A0092B-C50C-407E-A947-70E740481C1C}">
                <a14:useLocalDpi xmlns:a14="http://schemas.microsoft.com/office/drawing/2010/main" val="0"/>
              </a:ext>
            </a:extLst>
          </a:blip>
          <a:srcRect/>
          <a:stretch>
            <a:fillRect t="-7000" b="-7000"/>
          </a:stretch>
        </a:blipFill>
        <a:ln>
          <a:noFill/>
        </a:ln>
      </dgm:spPr>
    </dgm:pt>
    <dgm:pt modelId="{AE0DFF89-368E-4A32-88CF-CFB3039C67EE}" type="pres">
      <dgm:prSet presAssocID="{6A29382A-0273-48EA-938C-6FFA0E650155}" presName="text" presStyleLbl="node1" presStyleIdx="0" presStyleCnt="2">
        <dgm:presLayoutVars>
          <dgm:bulletEnabled val="1"/>
        </dgm:presLayoutVars>
      </dgm:prSet>
      <dgm:spPr/>
      <dgm:t>
        <a:bodyPr/>
        <a:lstStyle/>
        <a:p>
          <a:endParaRPr lang="en-US"/>
        </a:p>
      </dgm:t>
    </dgm:pt>
    <dgm:pt modelId="{2189B17C-AD61-46C8-9928-6D343B36520E}" type="pres">
      <dgm:prSet presAssocID="{C820EDD4-4AE9-4EDD-93F5-7F91015E6227}" presName="spacer" presStyleCnt="0"/>
      <dgm:spPr/>
    </dgm:pt>
    <dgm:pt modelId="{653AA9F8-633E-4345-815B-F4959DDE91E3}" type="pres">
      <dgm:prSet presAssocID="{F670DC9F-757E-4884-9BCB-59C9A5201D66}" presName="comp" presStyleCnt="0"/>
      <dgm:spPr/>
    </dgm:pt>
    <dgm:pt modelId="{40E82ED4-4D3B-4F15-82E4-0916DD0DE505}" type="pres">
      <dgm:prSet presAssocID="{F670DC9F-757E-4884-9BCB-59C9A5201D66}" presName="box" presStyleLbl="node1" presStyleIdx="1" presStyleCnt="2"/>
      <dgm:spPr/>
      <dgm:t>
        <a:bodyPr/>
        <a:lstStyle/>
        <a:p>
          <a:endParaRPr lang="en-US"/>
        </a:p>
      </dgm:t>
    </dgm:pt>
    <dgm:pt modelId="{837870F9-F1C9-4DAF-999A-6B7BD70E6218}" type="pres">
      <dgm:prSet presAssocID="{F670DC9F-757E-4884-9BCB-59C9A5201D66}" presName="img" presStyleLbl="fgImgPlace1" presStyleIdx="1" presStyleCnt="2" custScaleX="78034" custScaleY="69001"/>
      <dgm:spPr>
        <a:blipFill>
          <a:blip xmlns:r="http://schemas.openxmlformats.org/officeDocument/2006/relationships" r:embed="rId2">
            <a:extLst>
              <a:ext uri="{28A0092B-C50C-407E-A947-70E740481C1C}">
                <a14:useLocalDpi xmlns:a14="http://schemas.microsoft.com/office/drawing/2010/main" val="0"/>
              </a:ext>
            </a:extLst>
          </a:blip>
          <a:srcRect/>
          <a:stretch>
            <a:fillRect t="-10000" b="-10000"/>
          </a:stretch>
        </a:blipFill>
        <a:ln>
          <a:noFill/>
        </a:ln>
      </dgm:spPr>
    </dgm:pt>
    <dgm:pt modelId="{79EF7254-744B-4C8E-AC06-4F6CBD0B7B39}" type="pres">
      <dgm:prSet presAssocID="{F670DC9F-757E-4884-9BCB-59C9A5201D66}" presName="text" presStyleLbl="node1" presStyleIdx="1" presStyleCnt="2">
        <dgm:presLayoutVars>
          <dgm:bulletEnabled val="1"/>
        </dgm:presLayoutVars>
      </dgm:prSet>
      <dgm:spPr/>
      <dgm:t>
        <a:bodyPr/>
        <a:lstStyle/>
        <a:p>
          <a:endParaRPr lang="en-US"/>
        </a:p>
      </dgm:t>
    </dgm:pt>
  </dgm:ptLst>
  <dgm:cxnLst>
    <dgm:cxn modelId="{7C7F63EF-8341-44F8-817E-3E68B86D6974}" type="presOf" srcId="{6A29382A-0273-48EA-938C-6FFA0E650155}" destId="{BC7B37AA-4F25-4086-9CA4-F71F8EEB31F1}" srcOrd="0" destOrd="0" presId="urn:microsoft.com/office/officeart/2005/8/layout/vList4#1"/>
    <dgm:cxn modelId="{BF1AFCA1-FF5D-4F8D-9ABC-1E7BBEB9E529}" type="presOf" srcId="{F670DC9F-757E-4884-9BCB-59C9A5201D66}" destId="{40E82ED4-4D3B-4F15-82E4-0916DD0DE505}" srcOrd="0" destOrd="0" presId="urn:microsoft.com/office/officeart/2005/8/layout/vList4#1"/>
    <dgm:cxn modelId="{9661C96F-8226-4AA2-AA61-BEF3D92CBDFC}" srcId="{79C0DB74-4BC3-4308-863F-F1E724ED514A}" destId="{6A29382A-0273-48EA-938C-6FFA0E650155}" srcOrd="0" destOrd="0" parTransId="{9CDC1E59-F787-4CF0-A29B-E9D09D067446}" sibTransId="{C820EDD4-4AE9-4EDD-93F5-7F91015E6227}"/>
    <dgm:cxn modelId="{52531C04-6043-4DFC-8BD6-603BB0D9505D}" type="presOf" srcId="{F670DC9F-757E-4884-9BCB-59C9A5201D66}" destId="{79EF7254-744B-4C8E-AC06-4F6CBD0B7B39}" srcOrd="1" destOrd="0" presId="urn:microsoft.com/office/officeart/2005/8/layout/vList4#1"/>
    <dgm:cxn modelId="{80ED69AC-E31A-4DA1-A3DE-B703D678AECD}" type="presOf" srcId="{6A29382A-0273-48EA-938C-6FFA0E650155}" destId="{AE0DFF89-368E-4A32-88CF-CFB3039C67EE}" srcOrd="1" destOrd="0" presId="urn:microsoft.com/office/officeart/2005/8/layout/vList4#1"/>
    <dgm:cxn modelId="{6DC7C501-5F3F-4A82-BC00-658266DB2DBA}" srcId="{79C0DB74-4BC3-4308-863F-F1E724ED514A}" destId="{F670DC9F-757E-4884-9BCB-59C9A5201D66}" srcOrd="1" destOrd="0" parTransId="{25313E01-7F2D-4757-9E08-696B0753AE38}" sibTransId="{AC5FD870-67F0-4137-85F7-1DE4C77BC703}"/>
    <dgm:cxn modelId="{8B4ADA18-AC95-4925-A308-0F99881968E2}" type="presOf" srcId="{79C0DB74-4BC3-4308-863F-F1E724ED514A}" destId="{3381F547-D106-4585-A755-7A174E2ECB28}" srcOrd="0" destOrd="0" presId="urn:microsoft.com/office/officeart/2005/8/layout/vList4#1"/>
    <dgm:cxn modelId="{AD31D25D-B07E-46DB-AB78-B825064D0A32}" type="presParOf" srcId="{3381F547-D106-4585-A755-7A174E2ECB28}" destId="{2F4E40C8-E074-4C91-921F-06852F4C1508}" srcOrd="0" destOrd="0" presId="urn:microsoft.com/office/officeart/2005/8/layout/vList4#1"/>
    <dgm:cxn modelId="{A29B4B3C-CEA8-425E-8C1F-06C8FA20793B}" type="presParOf" srcId="{2F4E40C8-E074-4C91-921F-06852F4C1508}" destId="{BC7B37AA-4F25-4086-9CA4-F71F8EEB31F1}" srcOrd="0" destOrd="0" presId="urn:microsoft.com/office/officeart/2005/8/layout/vList4#1"/>
    <dgm:cxn modelId="{9CFDE40A-06AF-4575-94D9-17886007E516}" type="presParOf" srcId="{2F4E40C8-E074-4C91-921F-06852F4C1508}" destId="{24F7642D-D33D-4E99-B94D-F5F896308BAE}" srcOrd="1" destOrd="0" presId="urn:microsoft.com/office/officeart/2005/8/layout/vList4#1"/>
    <dgm:cxn modelId="{C22057AF-C7FE-4EFF-A201-A0EAA5F1F538}" type="presParOf" srcId="{2F4E40C8-E074-4C91-921F-06852F4C1508}" destId="{AE0DFF89-368E-4A32-88CF-CFB3039C67EE}" srcOrd="2" destOrd="0" presId="urn:microsoft.com/office/officeart/2005/8/layout/vList4#1"/>
    <dgm:cxn modelId="{39B58D0B-005E-4619-9256-9B91D32F316F}" type="presParOf" srcId="{3381F547-D106-4585-A755-7A174E2ECB28}" destId="{2189B17C-AD61-46C8-9928-6D343B36520E}" srcOrd="1" destOrd="0" presId="urn:microsoft.com/office/officeart/2005/8/layout/vList4#1"/>
    <dgm:cxn modelId="{35F1566F-53D6-4F1F-8E40-984DF4F05462}" type="presParOf" srcId="{3381F547-D106-4585-A755-7A174E2ECB28}" destId="{653AA9F8-633E-4345-815B-F4959DDE91E3}" srcOrd="2" destOrd="0" presId="urn:microsoft.com/office/officeart/2005/8/layout/vList4#1"/>
    <dgm:cxn modelId="{787DE8C3-9381-4C45-96B6-D50EA7422FBF}" type="presParOf" srcId="{653AA9F8-633E-4345-815B-F4959DDE91E3}" destId="{40E82ED4-4D3B-4F15-82E4-0916DD0DE505}" srcOrd="0" destOrd="0" presId="urn:microsoft.com/office/officeart/2005/8/layout/vList4#1"/>
    <dgm:cxn modelId="{9A4CA853-27E4-41C7-93A8-967C977A97E6}" type="presParOf" srcId="{653AA9F8-633E-4345-815B-F4959DDE91E3}" destId="{837870F9-F1C9-4DAF-999A-6B7BD70E6218}" srcOrd="1" destOrd="0" presId="urn:microsoft.com/office/officeart/2005/8/layout/vList4#1"/>
    <dgm:cxn modelId="{CCBD0AB9-A0E3-4EB3-8688-CB529ED2A942}" type="presParOf" srcId="{653AA9F8-633E-4345-815B-F4959DDE91E3}" destId="{79EF7254-744B-4C8E-AC06-4F6CBD0B7B39}"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724489-333B-450B-92B6-8EA3F5E2B2F7}"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92C5AF60-2BE5-4C20-B836-9039FBCFA350}">
      <dgm:prSet phldrT="[Text]"/>
      <dgm:spPr/>
      <dgm:t>
        <a:bodyPr/>
        <a:lstStyle/>
        <a:p>
          <a:r>
            <a:rPr lang="en-US" dirty="0" smtClean="0"/>
            <a:t>Distance vector</a:t>
          </a:r>
          <a:endParaRPr lang="en-US" dirty="0"/>
        </a:p>
      </dgm:t>
    </dgm:pt>
    <dgm:pt modelId="{3778ED84-FC2C-411A-8471-B350212DF9B6}" type="parTrans" cxnId="{A0EFCE56-281E-4855-804D-D0C4CAED417A}">
      <dgm:prSet/>
      <dgm:spPr/>
      <dgm:t>
        <a:bodyPr/>
        <a:lstStyle/>
        <a:p>
          <a:endParaRPr lang="en-US"/>
        </a:p>
      </dgm:t>
    </dgm:pt>
    <dgm:pt modelId="{172971E3-DD21-495B-B3E7-242FA9D70686}" type="sibTrans" cxnId="{A0EFCE56-281E-4855-804D-D0C4CAED417A}">
      <dgm:prSet/>
      <dgm:spPr/>
      <dgm:t>
        <a:bodyPr/>
        <a:lstStyle/>
        <a:p>
          <a:endParaRPr lang="en-US"/>
        </a:p>
      </dgm:t>
    </dgm:pt>
    <dgm:pt modelId="{449DD0E5-72B9-4121-BA19-BAAE86BDBE71}">
      <dgm:prSet phldrT="[Text]"/>
      <dgm:spPr/>
      <dgm:t>
        <a:bodyPr/>
        <a:lstStyle/>
        <a:p>
          <a:r>
            <a:rPr lang="en-US" dirty="0" smtClean="0"/>
            <a:t>Uses distance calculation to determine best path</a:t>
          </a:r>
          <a:endParaRPr lang="en-US" dirty="0"/>
        </a:p>
      </dgm:t>
    </dgm:pt>
    <dgm:pt modelId="{39F757D3-46BF-464E-AB0A-8104FB26415C}" type="parTrans" cxnId="{5C72A2B9-57B1-40A9-B2B5-3A64C3F2EC53}">
      <dgm:prSet/>
      <dgm:spPr/>
      <dgm:t>
        <a:bodyPr/>
        <a:lstStyle/>
        <a:p>
          <a:endParaRPr lang="en-US"/>
        </a:p>
      </dgm:t>
    </dgm:pt>
    <dgm:pt modelId="{2C43A174-A291-4D71-BCF5-D8623F8E44EE}" type="sibTrans" cxnId="{5C72A2B9-57B1-40A9-B2B5-3A64C3F2EC53}">
      <dgm:prSet/>
      <dgm:spPr/>
      <dgm:t>
        <a:bodyPr/>
        <a:lstStyle/>
        <a:p>
          <a:endParaRPr lang="en-US"/>
        </a:p>
      </dgm:t>
    </dgm:pt>
    <dgm:pt modelId="{3FE8B61C-8632-4051-BA31-A49FD49B993F}">
      <dgm:prSet phldrT="[Text]"/>
      <dgm:spPr/>
      <dgm:t>
        <a:bodyPr/>
        <a:lstStyle/>
        <a:p>
          <a:r>
            <a:rPr lang="en-US" dirty="0" smtClean="0"/>
            <a:t>Link state</a:t>
          </a:r>
          <a:endParaRPr lang="en-US" dirty="0"/>
        </a:p>
      </dgm:t>
    </dgm:pt>
    <dgm:pt modelId="{03C964B9-389B-48AD-9812-33C0B6BF1A9C}" type="parTrans" cxnId="{4B7CA528-0AE5-4F36-BCDA-FCF6E523A4E4}">
      <dgm:prSet/>
      <dgm:spPr/>
      <dgm:t>
        <a:bodyPr/>
        <a:lstStyle/>
        <a:p>
          <a:endParaRPr lang="en-US"/>
        </a:p>
      </dgm:t>
    </dgm:pt>
    <dgm:pt modelId="{B79D0340-19A1-4F2D-95FD-9BBF2BE94955}" type="sibTrans" cxnId="{4B7CA528-0AE5-4F36-BCDA-FCF6E523A4E4}">
      <dgm:prSet/>
      <dgm:spPr/>
      <dgm:t>
        <a:bodyPr/>
        <a:lstStyle/>
        <a:p>
          <a:endParaRPr lang="en-US"/>
        </a:p>
      </dgm:t>
    </dgm:pt>
    <dgm:pt modelId="{9452DBAD-3CA7-4039-BCB7-0E515044F935}">
      <dgm:prSet phldrT="[Text]"/>
      <dgm:spPr/>
      <dgm:t>
        <a:bodyPr/>
        <a:lstStyle/>
        <a:p>
          <a:r>
            <a:rPr lang="en-US" dirty="0" smtClean="0"/>
            <a:t>Constructs node map; each node calculates best path</a:t>
          </a:r>
          <a:endParaRPr lang="en-US" dirty="0"/>
        </a:p>
      </dgm:t>
    </dgm:pt>
    <dgm:pt modelId="{56B66DAB-1D87-4EFC-9494-C72E55B0DBBD}" type="parTrans" cxnId="{E95AD0F4-142F-45BB-AD6A-C3C01B9DC871}">
      <dgm:prSet/>
      <dgm:spPr/>
      <dgm:t>
        <a:bodyPr/>
        <a:lstStyle/>
        <a:p>
          <a:endParaRPr lang="en-US"/>
        </a:p>
      </dgm:t>
    </dgm:pt>
    <dgm:pt modelId="{C43070B4-C28F-441C-BDDC-E9484D6AB605}" type="sibTrans" cxnId="{E95AD0F4-142F-45BB-AD6A-C3C01B9DC871}">
      <dgm:prSet/>
      <dgm:spPr/>
      <dgm:t>
        <a:bodyPr/>
        <a:lstStyle/>
        <a:p>
          <a:endParaRPr lang="en-US"/>
        </a:p>
      </dgm:t>
    </dgm:pt>
    <dgm:pt modelId="{77FC6CCD-F0AA-4360-8490-DC69C82A0294}" type="pres">
      <dgm:prSet presAssocID="{FA724489-333B-450B-92B6-8EA3F5E2B2F7}" presName="Name0" presStyleCnt="0">
        <dgm:presLayoutVars>
          <dgm:dir/>
          <dgm:animLvl val="lvl"/>
          <dgm:resizeHandles/>
        </dgm:presLayoutVars>
      </dgm:prSet>
      <dgm:spPr/>
      <dgm:t>
        <a:bodyPr/>
        <a:lstStyle/>
        <a:p>
          <a:endParaRPr lang="en-US"/>
        </a:p>
      </dgm:t>
    </dgm:pt>
    <dgm:pt modelId="{CB5009E5-925E-43BD-8300-009C0E69B6DA}" type="pres">
      <dgm:prSet presAssocID="{92C5AF60-2BE5-4C20-B836-9039FBCFA350}" presName="linNode" presStyleCnt="0"/>
      <dgm:spPr/>
    </dgm:pt>
    <dgm:pt modelId="{5B48AC35-8028-4174-A5DE-BDB868765F68}" type="pres">
      <dgm:prSet presAssocID="{92C5AF60-2BE5-4C20-B836-9039FBCFA350}" presName="parentShp" presStyleLbl="node1" presStyleIdx="0" presStyleCnt="2">
        <dgm:presLayoutVars>
          <dgm:bulletEnabled val="1"/>
        </dgm:presLayoutVars>
      </dgm:prSet>
      <dgm:spPr/>
      <dgm:t>
        <a:bodyPr/>
        <a:lstStyle/>
        <a:p>
          <a:endParaRPr lang="en-US"/>
        </a:p>
      </dgm:t>
    </dgm:pt>
    <dgm:pt modelId="{DAFF01D6-73CA-4A36-BA36-3E8977AC63D6}" type="pres">
      <dgm:prSet presAssocID="{92C5AF60-2BE5-4C20-B836-9039FBCFA350}" presName="childShp" presStyleLbl="bgAccFollowNode1" presStyleIdx="0" presStyleCnt="2">
        <dgm:presLayoutVars>
          <dgm:bulletEnabled val="1"/>
        </dgm:presLayoutVars>
      </dgm:prSet>
      <dgm:spPr/>
      <dgm:t>
        <a:bodyPr/>
        <a:lstStyle/>
        <a:p>
          <a:endParaRPr lang="en-US"/>
        </a:p>
      </dgm:t>
    </dgm:pt>
    <dgm:pt modelId="{5893B3E3-08D2-4F96-88EC-41806299D0C7}" type="pres">
      <dgm:prSet presAssocID="{172971E3-DD21-495B-B3E7-242FA9D70686}" presName="spacing" presStyleCnt="0"/>
      <dgm:spPr/>
    </dgm:pt>
    <dgm:pt modelId="{5E7FAC01-20C7-4494-95A1-F296A3A8055B}" type="pres">
      <dgm:prSet presAssocID="{3FE8B61C-8632-4051-BA31-A49FD49B993F}" presName="linNode" presStyleCnt="0"/>
      <dgm:spPr/>
    </dgm:pt>
    <dgm:pt modelId="{21915280-F16D-4EA7-A8E8-8A2F0B8E3164}" type="pres">
      <dgm:prSet presAssocID="{3FE8B61C-8632-4051-BA31-A49FD49B993F}" presName="parentShp" presStyleLbl="node1" presStyleIdx="1" presStyleCnt="2">
        <dgm:presLayoutVars>
          <dgm:bulletEnabled val="1"/>
        </dgm:presLayoutVars>
      </dgm:prSet>
      <dgm:spPr/>
      <dgm:t>
        <a:bodyPr/>
        <a:lstStyle/>
        <a:p>
          <a:endParaRPr lang="en-US"/>
        </a:p>
      </dgm:t>
    </dgm:pt>
    <dgm:pt modelId="{CFF5D341-13D1-48C5-8FA9-ED81C6130FDA}" type="pres">
      <dgm:prSet presAssocID="{3FE8B61C-8632-4051-BA31-A49FD49B993F}" presName="childShp" presStyleLbl="bgAccFollowNode1" presStyleIdx="1" presStyleCnt="2">
        <dgm:presLayoutVars>
          <dgm:bulletEnabled val="1"/>
        </dgm:presLayoutVars>
      </dgm:prSet>
      <dgm:spPr/>
      <dgm:t>
        <a:bodyPr/>
        <a:lstStyle/>
        <a:p>
          <a:endParaRPr lang="en-US"/>
        </a:p>
      </dgm:t>
    </dgm:pt>
  </dgm:ptLst>
  <dgm:cxnLst>
    <dgm:cxn modelId="{06C7E51B-FCC3-4172-ACEF-0E5333B711CA}" type="presOf" srcId="{FA724489-333B-450B-92B6-8EA3F5E2B2F7}" destId="{77FC6CCD-F0AA-4360-8490-DC69C82A0294}" srcOrd="0" destOrd="0" presId="urn:microsoft.com/office/officeart/2005/8/layout/vList6"/>
    <dgm:cxn modelId="{5C72A2B9-57B1-40A9-B2B5-3A64C3F2EC53}" srcId="{92C5AF60-2BE5-4C20-B836-9039FBCFA350}" destId="{449DD0E5-72B9-4121-BA19-BAAE86BDBE71}" srcOrd="0" destOrd="0" parTransId="{39F757D3-46BF-464E-AB0A-8104FB26415C}" sibTransId="{2C43A174-A291-4D71-BCF5-D8623F8E44EE}"/>
    <dgm:cxn modelId="{DD85946E-DDA4-4585-85C4-2A100E922BE5}" type="presOf" srcId="{92C5AF60-2BE5-4C20-B836-9039FBCFA350}" destId="{5B48AC35-8028-4174-A5DE-BDB868765F68}" srcOrd="0" destOrd="0" presId="urn:microsoft.com/office/officeart/2005/8/layout/vList6"/>
    <dgm:cxn modelId="{D07B7401-643C-470A-9135-AC6BC24D0F01}" type="presOf" srcId="{449DD0E5-72B9-4121-BA19-BAAE86BDBE71}" destId="{DAFF01D6-73CA-4A36-BA36-3E8977AC63D6}" srcOrd="0" destOrd="0" presId="urn:microsoft.com/office/officeart/2005/8/layout/vList6"/>
    <dgm:cxn modelId="{4B7CA528-0AE5-4F36-BCDA-FCF6E523A4E4}" srcId="{FA724489-333B-450B-92B6-8EA3F5E2B2F7}" destId="{3FE8B61C-8632-4051-BA31-A49FD49B993F}" srcOrd="1" destOrd="0" parTransId="{03C964B9-389B-48AD-9812-33C0B6BF1A9C}" sibTransId="{B79D0340-19A1-4F2D-95FD-9BBF2BE94955}"/>
    <dgm:cxn modelId="{A0EFCE56-281E-4855-804D-D0C4CAED417A}" srcId="{FA724489-333B-450B-92B6-8EA3F5E2B2F7}" destId="{92C5AF60-2BE5-4C20-B836-9039FBCFA350}" srcOrd="0" destOrd="0" parTransId="{3778ED84-FC2C-411A-8471-B350212DF9B6}" sibTransId="{172971E3-DD21-495B-B3E7-242FA9D70686}"/>
    <dgm:cxn modelId="{E95AD0F4-142F-45BB-AD6A-C3C01B9DC871}" srcId="{3FE8B61C-8632-4051-BA31-A49FD49B993F}" destId="{9452DBAD-3CA7-4039-BCB7-0E515044F935}" srcOrd="0" destOrd="0" parTransId="{56B66DAB-1D87-4EFC-9494-C72E55B0DBBD}" sibTransId="{C43070B4-C28F-441C-BDDC-E9484D6AB605}"/>
    <dgm:cxn modelId="{7352F642-29BF-4489-A36B-CB6F2C0E7631}" type="presOf" srcId="{3FE8B61C-8632-4051-BA31-A49FD49B993F}" destId="{21915280-F16D-4EA7-A8E8-8A2F0B8E3164}" srcOrd="0" destOrd="0" presId="urn:microsoft.com/office/officeart/2005/8/layout/vList6"/>
    <dgm:cxn modelId="{987931D2-A9DE-4163-AC6E-058F4EE8EA7B}" type="presOf" srcId="{9452DBAD-3CA7-4039-BCB7-0E515044F935}" destId="{CFF5D341-13D1-48C5-8FA9-ED81C6130FDA}" srcOrd="0" destOrd="0" presId="urn:microsoft.com/office/officeart/2005/8/layout/vList6"/>
    <dgm:cxn modelId="{61F5CDB7-7BE4-41A2-B5DD-003CDE3AE47E}" type="presParOf" srcId="{77FC6CCD-F0AA-4360-8490-DC69C82A0294}" destId="{CB5009E5-925E-43BD-8300-009C0E69B6DA}" srcOrd="0" destOrd="0" presId="urn:microsoft.com/office/officeart/2005/8/layout/vList6"/>
    <dgm:cxn modelId="{D5958453-C608-435C-B593-16822CE8C4AD}" type="presParOf" srcId="{CB5009E5-925E-43BD-8300-009C0E69B6DA}" destId="{5B48AC35-8028-4174-A5DE-BDB868765F68}" srcOrd="0" destOrd="0" presId="urn:microsoft.com/office/officeart/2005/8/layout/vList6"/>
    <dgm:cxn modelId="{183C9F51-8299-42AC-8209-1A532176E276}" type="presParOf" srcId="{CB5009E5-925E-43BD-8300-009C0E69B6DA}" destId="{DAFF01D6-73CA-4A36-BA36-3E8977AC63D6}" srcOrd="1" destOrd="0" presId="urn:microsoft.com/office/officeart/2005/8/layout/vList6"/>
    <dgm:cxn modelId="{B2AD9D90-12E3-4206-BF8B-EDF793BF2DB7}" type="presParOf" srcId="{77FC6CCD-F0AA-4360-8490-DC69C82A0294}" destId="{5893B3E3-08D2-4F96-88EC-41806299D0C7}" srcOrd="1" destOrd="0" presId="urn:microsoft.com/office/officeart/2005/8/layout/vList6"/>
    <dgm:cxn modelId="{7F7EAF6E-4F00-437C-B3B2-9DB556349790}" type="presParOf" srcId="{77FC6CCD-F0AA-4360-8490-DC69C82A0294}" destId="{5E7FAC01-20C7-4494-95A1-F296A3A8055B}" srcOrd="2" destOrd="0" presId="urn:microsoft.com/office/officeart/2005/8/layout/vList6"/>
    <dgm:cxn modelId="{5B3A8E9C-11CC-43E9-BE29-423B11F20E1E}" type="presParOf" srcId="{5E7FAC01-20C7-4494-95A1-F296A3A8055B}" destId="{21915280-F16D-4EA7-A8E8-8A2F0B8E3164}" srcOrd="0" destOrd="0" presId="urn:microsoft.com/office/officeart/2005/8/layout/vList6"/>
    <dgm:cxn modelId="{9EB6B648-74C6-4BE7-B90E-230C0AF210A9}" type="presParOf" srcId="{5E7FAC01-20C7-4494-95A1-F296A3A8055B}" destId="{CFF5D341-13D1-48C5-8FA9-ED81C6130FDA}"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4FD46D-466F-4463-8C41-BB466DB7CAA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CF6D1C29-791F-4C3C-94EA-C9B9FCD5E4C0}">
      <dgm:prSet phldrT="[Text]"/>
      <dgm:spPr/>
      <dgm:t>
        <a:bodyPr/>
        <a:lstStyle/>
        <a:p>
          <a:r>
            <a:rPr lang="en-US" dirty="0" err="1" smtClean="0"/>
            <a:t>Classful</a:t>
          </a:r>
          <a:endParaRPr lang="en-US" dirty="0"/>
        </a:p>
      </dgm:t>
    </dgm:pt>
    <dgm:pt modelId="{AB11CFD9-DED2-4CD9-A5B3-F2C5A3DDC402}" type="parTrans" cxnId="{801D3F2C-B001-409E-AC45-9FD2145A710B}">
      <dgm:prSet/>
      <dgm:spPr/>
      <dgm:t>
        <a:bodyPr/>
        <a:lstStyle/>
        <a:p>
          <a:endParaRPr lang="en-US"/>
        </a:p>
      </dgm:t>
    </dgm:pt>
    <dgm:pt modelId="{9092B4A7-7511-4296-8B52-667F400FEEDE}" type="sibTrans" cxnId="{801D3F2C-B001-409E-AC45-9FD2145A710B}">
      <dgm:prSet/>
      <dgm:spPr/>
      <dgm:t>
        <a:bodyPr/>
        <a:lstStyle/>
        <a:p>
          <a:endParaRPr lang="en-US"/>
        </a:p>
      </dgm:t>
    </dgm:pt>
    <dgm:pt modelId="{CCF2C503-410D-4B92-AEDE-03188C72495A}">
      <dgm:prSet phldrT="[Text]"/>
      <dgm:spPr/>
      <dgm:t>
        <a:bodyPr/>
        <a:lstStyle/>
        <a:p>
          <a:r>
            <a:rPr lang="en-US" dirty="0" smtClean="0"/>
            <a:t>Distance Vector</a:t>
          </a:r>
          <a:endParaRPr lang="en-US" dirty="0"/>
        </a:p>
      </dgm:t>
    </dgm:pt>
    <dgm:pt modelId="{511735E3-E2E1-4B5E-88D0-62F05168AE8F}" type="parTrans" cxnId="{DA73458B-A845-42F8-969B-CF6F0D11DC72}">
      <dgm:prSet/>
      <dgm:spPr/>
      <dgm:t>
        <a:bodyPr/>
        <a:lstStyle/>
        <a:p>
          <a:endParaRPr lang="en-US"/>
        </a:p>
      </dgm:t>
    </dgm:pt>
    <dgm:pt modelId="{C43D06E4-0CCF-49A0-A52C-FD3B1590A5EF}" type="sibTrans" cxnId="{DA73458B-A845-42F8-969B-CF6F0D11DC72}">
      <dgm:prSet/>
      <dgm:spPr/>
      <dgm:t>
        <a:bodyPr/>
        <a:lstStyle/>
        <a:p>
          <a:endParaRPr lang="en-US"/>
        </a:p>
      </dgm:t>
    </dgm:pt>
    <dgm:pt modelId="{5DAEA8D9-08E1-4F34-B0C9-02F5DDE9339C}">
      <dgm:prSet phldrT="[Text]"/>
      <dgm:spPr/>
      <dgm:t>
        <a:bodyPr/>
        <a:lstStyle/>
        <a:p>
          <a:r>
            <a:rPr lang="en-US" dirty="0" smtClean="0"/>
            <a:t>RIP, IGRP</a:t>
          </a:r>
          <a:endParaRPr lang="en-US" dirty="0"/>
        </a:p>
      </dgm:t>
    </dgm:pt>
    <dgm:pt modelId="{0EE10FAE-3FCE-4BC5-B065-F55B0F7E4F38}" type="parTrans" cxnId="{E3D72252-8972-4F9A-A0DA-759BC916DBD2}">
      <dgm:prSet/>
      <dgm:spPr/>
      <dgm:t>
        <a:bodyPr/>
        <a:lstStyle/>
        <a:p>
          <a:endParaRPr lang="en-US"/>
        </a:p>
      </dgm:t>
    </dgm:pt>
    <dgm:pt modelId="{0D9DD8D3-6EE2-49AB-ADE7-A52DAD9785DC}" type="sibTrans" cxnId="{E3D72252-8972-4F9A-A0DA-759BC916DBD2}">
      <dgm:prSet/>
      <dgm:spPr/>
      <dgm:t>
        <a:bodyPr/>
        <a:lstStyle/>
        <a:p>
          <a:endParaRPr lang="en-US"/>
        </a:p>
      </dgm:t>
    </dgm:pt>
    <dgm:pt modelId="{F477E6CE-DA15-4274-A01C-6071E06C5C0E}">
      <dgm:prSet phldrT="[Text]"/>
      <dgm:spPr/>
      <dgm:t>
        <a:bodyPr/>
        <a:lstStyle/>
        <a:p>
          <a:r>
            <a:rPr lang="en-US" dirty="0" smtClean="0"/>
            <a:t>Classless</a:t>
          </a:r>
          <a:endParaRPr lang="en-US" dirty="0"/>
        </a:p>
      </dgm:t>
    </dgm:pt>
    <dgm:pt modelId="{76C912E3-8157-4A89-9C01-521E139304E5}" type="parTrans" cxnId="{2CCD9294-3D2F-46F3-895C-7FF884C5D3A6}">
      <dgm:prSet/>
      <dgm:spPr/>
      <dgm:t>
        <a:bodyPr/>
        <a:lstStyle/>
        <a:p>
          <a:endParaRPr lang="en-US"/>
        </a:p>
      </dgm:t>
    </dgm:pt>
    <dgm:pt modelId="{EB69C257-1121-4339-A7FB-A0CBFF11DC8C}" type="sibTrans" cxnId="{2CCD9294-3D2F-46F3-895C-7FF884C5D3A6}">
      <dgm:prSet/>
      <dgm:spPr/>
      <dgm:t>
        <a:bodyPr/>
        <a:lstStyle/>
        <a:p>
          <a:endParaRPr lang="en-US"/>
        </a:p>
      </dgm:t>
    </dgm:pt>
    <dgm:pt modelId="{AC90CA41-ECB0-4E3B-9C96-D10664E8081C}">
      <dgm:prSet phldrT="[Text]"/>
      <dgm:spPr/>
      <dgm:t>
        <a:bodyPr/>
        <a:lstStyle/>
        <a:p>
          <a:r>
            <a:rPr lang="en-US" smtClean="0"/>
            <a:t>Distance Vector</a:t>
          </a:r>
          <a:endParaRPr lang="en-US" dirty="0"/>
        </a:p>
      </dgm:t>
    </dgm:pt>
    <dgm:pt modelId="{83AEF915-2B4A-434B-8588-029F04BAECC6}" type="parTrans" cxnId="{CC3F7F51-23B9-461B-9B81-9057BCEE11FE}">
      <dgm:prSet/>
      <dgm:spPr/>
      <dgm:t>
        <a:bodyPr/>
        <a:lstStyle/>
        <a:p>
          <a:endParaRPr lang="en-US"/>
        </a:p>
      </dgm:t>
    </dgm:pt>
    <dgm:pt modelId="{0DDE72C9-2852-41FF-A896-F88E23458076}" type="sibTrans" cxnId="{CC3F7F51-23B9-461B-9B81-9057BCEE11FE}">
      <dgm:prSet/>
      <dgm:spPr/>
      <dgm:t>
        <a:bodyPr/>
        <a:lstStyle/>
        <a:p>
          <a:endParaRPr lang="en-US"/>
        </a:p>
      </dgm:t>
    </dgm:pt>
    <dgm:pt modelId="{04022A39-4F06-4111-802A-F8835CB4467C}">
      <dgm:prSet phldrT="[Text]"/>
      <dgm:spPr/>
      <dgm:t>
        <a:bodyPr/>
        <a:lstStyle/>
        <a:p>
          <a:r>
            <a:rPr lang="en-US" dirty="0" smtClean="0"/>
            <a:t>Link State</a:t>
          </a:r>
          <a:endParaRPr lang="en-US" dirty="0"/>
        </a:p>
      </dgm:t>
    </dgm:pt>
    <dgm:pt modelId="{D52FA925-DA90-4589-AE38-064CD8AA255C}" type="sibTrans" cxnId="{B04B34AB-D70A-46BF-AF0D-4B82D24F1E85}">
      <dgm:prSet/>
      <dgm:spPr/>
      <dgm:t>
        <a:bodyPr/>
        <a:lstStyle/>
        <a:p>
          <a:endParaRPr lang="en-US"/>
        </a:p>
      </dgm:t>
    </dgm:pt>
    <dgm:pt modelId="{C18CD307-17A6-4688-9FA5-C8AA1D349764}" type="parTrans" cxnId="{B04B34AB-D70A-46BF-AF0D-4B82D24F1E85}">
      <dgm:prSet/>
      <dgm:spPr/>
      <dgm:t>
        <a:bodyPr/>
        <a:lstStyle/>
        <a:p>
          <a:endParaRPr lang="en-US"/>
        </a:p>
      </dgm:t>
    </dgm:pt>
    <dgm:pt modelId="{4E28A2C2-507E-41A1-9CC9-C8CF9EA0BBAE}">
      <dgm:prSet phldrT="[Text]"/>
      <dgm:spPr/>
      <dgm:t>
        <a:bodyPr/>
        <a:lstStyle/>
        <a:p>
          <a:r>
            <a:rPr lang="en-US" dirty="0" smtClean="0"/>
            <a:t>Classless</a:t>
          </a:r>
          <a:endParaRPr lang="en-US" dirty="0"/>
        </a:p>
      </dgm:t>
    </dgm:pt>
    <dgm:pt modelId="{32E14E7A-14ED-4054-9B42-FD88FBDABDB6}" type="sibTrans" cxnId="{831C5B23-7970-4DB8-98D8-1ADF25119072}">
      <dgm:prSet/>
      <dgm:spPr/>
      <dgm:t>
        <a:bodyPr/>
        <a:lstStyle/>
        <a:p>
          <a:endParaRPr lang="en-US"/>
        </a:p>
      </dgm:t>
    </dgm:pt>
    <dgm:pt modelId="{0C78662B-A25A-4E5D-8CF0-AE2D34A1058C}" type="parTrans" cxnId="{831C5B23-7970-4DB8-98D8-1ADF25119072}">
      <dgm:prSet/>
      <dgm:spPr/>
      <dgm:t>
        <a:bodyPr/>
        <a:lstStyle/>
        <a:p>
          <a:endParaRPr lang="en-US"/>
        </a:p>
      </dgm:t>
    </dgm:pt>
    <dgm:pt modelId="{A689900F-7547-4644-93B8-1DEB7148DECA}">
      <dgm:prSet/>
      <dgm:spPr/>
      <dgm:t>
        <a:bodyPr/>
        <a:lstStyle/>
        <a:p>
          <a:r>
            <a:rPr lang="en-US" dirty="0" smtClean="0"/>
            <a:t>RIPv2, EIGRP</a:t>
          </a:r>
          <a:endParaRPr lang="en-US" dirty="0"/>
        </a:p>
      </dgm:t>
    </dgm:pt>
    <dgm:pt modelId="{9416E0C8-F5B9-4784-B7B1-06640071D429}" type="parTrans" cxnId="{29767634-5135-43B9-AFEA-C5DF2DAAC7B2}">
      <dgm:prSet/>
      <dgm:spPr/>
      <dgm:t>
        <a:bodyPr/>
        <a:lstStyle/>
        <a:p>
          <a:endParaRPr lang="en-US"/>
        </a:p>
      </dgm:t>
    </dgm:pt>
    <dgm:pt modelId="{731147B2-2F6E-4783-9939-CEF534DC7525}" type="sibTrans" cxnId="{29767634-5135-43B9-AFEA-C5DF2DAAC7B2}">
      <dgm:prSet/>
      <dgm:spPr/>
      <dgm:t>
        <a:bodyPr/>
        <a:lstStyle/>
        <a:p>
          <a:endParaRPr lang="en-US"/>
        </a:p>
      </dgm:t>
    </dgm:pt>
    <dgm:pt modelId="{B5B93EEB-7558-4F0F-B009-FA879C0E1472}">
      <dgm:prSet phldrT="[Text]"/>
      <dgm:spPr/>
      <dgm:t>
        <a:bodyPr/>
        <a:lstStyle/>
        <a:p>
          <a:r>
            <a:rPr lang="en-US" dirty="0" smtClean="0"/>
            <a:t>OSPF, IS-IS</a:t>
          </a:r>
          <a:endParaRPr lang="en-US" dirty="0"/>
        </a:p>
      </dgm:t>
    </dgm:pt>
    <dgm:pt modelId="{A0BFE4E9-CE44-4318-A15D-BE19197F8B3D}" type="parTrans" cxnId="{896DC41A-DC53-426B-A341-DC7E144CE311}">
      <dgm:prSet/>
      <dgm:spPr/>
      <dgm:t>
        <a:bodyPr/>
        <a:lstStyle/>
        <a:p>
          <a:endParaRPr lang="en-US"/>
        </a:p>
      </dgm:t>
    </dgm:pt>
    <dgm:pt modelId="{F86685E4-69A1-45B3-8AEC-8FA388FF7AD7}" type="sibTrans" cxnId="{896DC41A-DC53-426B-A341-DC7E144CE311}">
      <dgm:prSet/>
      <dgm:spPr/>
      <dgm:t>
        <a:bodyPr/>
        <a:lstStyle/>
        <a:p>
          <a:endParaRPr lang="en-US"/>
        </a:p>
      </dgm:t>
    </dgm:pt>
    <dgm:pt modelId="{8DB0E84F-EDD4-4FA5-865A-4EE958AEAF30}" type="pres">
      <dgm:prSet presAssocID="{014FD46D-466F-4463-8C41-BB466DB7CAA3}" presName="linearFlow" presStyleCnt="0">
        <dgm:presLayoutVars>
          <dgm:dir/>
          <dgm:animLvl val="lvl"/>
          <dgm:resizeHandles val="exact"/>
        </dgm:presLayoutVars>
      </dgm:prSet>
      <dgm:spPr/>
      <dgm:t>
        <a:bodyPr/>
        <a:lstStyle/>
        <a:p>
          <a:endParaRPr lang="en-US"/>
        </a:p>
      </dgm:t>
    </dgm:pt>
    <dgm:pt modelId="{D037EE82-61CF-4264-84B3-30F5CE81D719}" type="pres">
      <dgm:prSet presAssocID="{CF6D1C29-791F-4C3C-94EA-C9B9FCD5E4C0}" presName="composite" presStyleCnt="0"/>
      <dgm:spPr/>
    </dgm:pt>
    <dgm:pt modelId="{6251C7E9-F904-4CD6-93C8-BD638F536106}" type="pres">
      <dgm:prSet presAssocID="{CF6D1C29-791F-4C3C-94EA-C9B9FCD5E4C0}" presName="parentText" presStyleLbl="alignNode1" presStyleIdx="0" presStyleCnt="3">
        <dgm:presLayoutVars>
          <dgm:chMax val="1"/>
          <dgm:bulletEnabled val="1"/>
        </dgm:presLayoutVars>
      </dgm:prSet>
      <dgm:spPr/>
      <dgm:t>
        <a:bodyPr/>
        <a:lstStyle/>
        <a:p>
          <a:endParaRPr lang="en-US"/>
        </a:p>
      </dgm:t>
    </dgm:pt>
    <dgm:pt modelId="{5C42E87C-DD72-477F-A9E7-CBBFCC827F0E}" type="pres">
      <dgm:prSet presAssocID="{CF6D1C29-791F-4C3C-94EA-C9B9FCD5E4C0}" presName="descendantText" presStyleLbl="alignAcc1" presStyleIdx="0" presStyleCnt="3">
        <dgm:presLayoutVars>
          <dgm:bulletEnabled val="1"/>
        </dgm:presLayoutVars>
      </dgm:prSet>
      <dgm:spPr/>
      <dgm:t>
        <a:bodyPr/>
        <a:lstStyle/>
        <a:p>
          <a:endParaRPr lang="en-US"/>
        </a:p>
      </dgm:t>
    </dgm:pt>
    <dgm:pt modelId="{EEEE00AA-333A-40B4-BE31-91E4F35F680E}" type="pres">
      <dgm:prSet presAssocID="{9092B4A7-7511-4296-8B52-667F400FEEDE}" presName="sp" presStyleCnt="0"/>
      <dgm:spPr/>
    </dgm:pt>
    <dgm:pt modelId="{62B8B3A7-A18E-49E5-B951-1DD4648A589A}" type="pres">
      <dgm:prSet presAssocID="{F477E6CE-DA15-4274-A01C-6071E06C5C0E}" presName="composite" presStyleCnt="0"/>
      <dgm:spPr/>
    </dgm:pt>
    <dgm:pt modelId="{ED6924D2-1864-4FEE-90FE-45B5A6EC54A2}" type="pres">
      <dgm:prSet presAssocID="{F477E6CE-DA15-4274-A01C-6071E06C5C0E}" presName="parentText" presStyleLbl="alignNode1" presStyleIdx="1" presStyleCnt="3">
        <dgm:presLayoutVars>
          <dgm:chMax val="1"/>
          <dgm:bulletEnabled val="1"/>
        </dgm:presLayoutVars>
      </dgm:prSet>
      <dgm:spPr/>
      <dgm:t>
        <a:bodyPr/>
        <a:lstStyle/>
        <a:p>
          <a:endParaRPr lang="en-US"/>
        </a:p>
      </dgm:t>
    </dgm:pt>
    <dgm:pt modelId="{293EAB05-DE7F-4DD9-9E4F-98D2C8A86731}" type="pres">
      <dgm:prSet presAssocID="{F477E6CE-DA15-4274-A01C-6071E06C5C0E}" presName="descendantText" presStyleLbl="alignAcc1" presStyleIdx="1" presStyleCnt="3">
        <dgm:presLayoutVars>
          <dgm:bulletEnabled val="1"/>
        </dgm:presLayoutVars>
      </dgm:prSet>
      <dgm:spPr/>
      <dgm:t>
        <a:bodyPr/>
        <a:lstStyle/>
        <a:p>
          <a:endParaRPr lang="en-US"/>
        </a:p>
      </dgm:t>
    </dgm:pt>
    <dgm:pt modelId="{47ABE49D-B26F-4C33-9638-3CFCA10C1FE6}" type="pres">
      <dgm:prSet presAssocID="{EB69C257-1121-4339-A7FB-A0CBFF11DC8C}" presName="sp" presStyleCnt="0"/>
      <dgm:spPr/>
    </dgm:pt>
    <dgm:pt modelId="{CF47D445-9C39-4605-988B-06EEA4764837}" type="pres">
      <dgm:prSet presAssocID="{4E28A2C2-507E-41A1-9CC9-C8CF9EA0BBAE}" presName="composite" presStyleCnt="0"/>
      <dgm:spPr/>
    </dgm:pt>
    <dgm:pt modelId="{960B0D75-862D-46FD-8376-42A9D0B54DB5}" type="pres">
      <dgm:prSet presAssocID="{4E28A2C2-507E-41A1-9CC9-C8CF9EA0BBAE}" presName="parentText" presStyleLbl="alignNode1" presStyleIdx="2" presStyleCnt="3">
        <dgm:presLayoutVars>
          <dgm:chMax val="1"/>
          <dgm:bulletEnabled val="1"/>
        </dgm:presLayoutVars>
      </dgm:prSet>
      <dgm:spPr/>
      <dgm:t>
        <a:bodyPr/>
        <a:lstStyle/>
        <a:p>
          <a:endParaRPr lang="en-US"/>
        </a:p>
      </dgm:t>
    </dgm:pt>
    <dgm:pt modelId="{325F5CFD-1F60-40A1-9CF6-D64E592C2779}" type="pres">
      <dgm:prSet presAssocID="{4E28A2C2-507E-41A1-9CC9-C8CF9EA0BBAE}" presName="descendantText" presStyleLbl="alignAcc1" presStyleIdx="2" presStyleCnt="3">
        <dgm:presLayoutVars>
          <dgm:bulletEnabled val="1"/>
        </dgm:presLayoutVars>
      </dgm:prSet>
      <dgm:spPr/>
      <dgm:t>
        <a:bodyPr/>
        <a:lstStyle/>
        <a:p>
          <a:endParaRPr lang="en-US"/>
        </a:p>
      </dgm:t>
    </dgm:pt>
  </dgm:ptLst>
  <dgm:cxnLst>
    <dgm:cxn modelId="{29767634-5135-43B9-AFEA-C5DF2DAAC7B2}" srcId="{F477E6CE-DA15-4274-A01C-6071E06C5C0E}" destId="{A689900F-7547-4644-93B8-1DEB7148DECA}" srcOrd="1" destOrd="0" parTransId="{9416E0C8-F5B9-4784-B7B1-06640071D429}" sibTransId="{731147B2-2F6E-4783-9939-CEF534DC7525}"/>
    <dgm:cxn modelId="{E3D72252-8972-4F9A-A0DA-759BC916DBD2}" srcId="{CF6D1C29-791F-4C3C-94EA-C9B9FCD5E4C0}" destId="{5DAEA8D9-08E1-4F34-B0C9-02F5DDE9339C}" srcOrd="1" destOrd="0" parTransId="{0EE10FAE-3FCE-4BC5-B065-F55B0F7E4F38}" sibTransId="{0D9DD8D3-6EE2-49AB-ADE7-A52DAD9785DC}"/>
    <dgm:cxn modelId="{2AC1E4F1-2A12-4313-8DB1-A90EF12119CE}" type="presOf" srcId="{4E28A2C2-507E-41A1-9CC9-C8CF9EA0BBAE}" destId="{960B0D75-862D-46FD-8376-42A9D0B54DB5}" srcOrd="0" destOrd="0" presId="urn:microsoft.com/office/officeart/2005/8/layout/chevron2"/>
    <dgm:cxn modelId="{896DC41A-DC53-426B-A341-DC7E144CE311}" srcId="{4E28A2C2-507E-41A1-9CC9-C8CF9EA0BBAE}" destId="{B5B93EEB-7558-4F0F-B009-FA879C0E1472}" srcOrd="1" destOrd="0" parTransId="{A0BFE4E9-CE44-4318-A15D-BE19197F8B3D}" sibTransId="{F86685E4-69A1-45B3-8AEC-8FA388FF7AD7}"/>
    <dgm:cxn modelId="{DA73458B-A845-42F8-969B-CF6F0D11DC72}" srcId="{CF6D1C29-791F-4C3C-94EA-C9B9FCD5E4C0}" destId="{CCF2C503-410D-4B92-AEDE-03188C72495A}" srcOrd="0" destOrd="0" parTransId="{511735E3-E2E1-4B5E-88D0-62F05168AE8F}" sibTransId="{C43D06E4-0CCF-49A0-A52C-FD3B1590A5EF}"/>
    <dgm:cxn modelId="{A001B93F-EB67-4D0C-B805-0704851C4B96}" type="presOf" srcId="{5DAEA8D9-08E1-4F34-B0C9-02F5DDE9339C}" destId="{5C42E87C-DD72-477F-A9E7-CBBFCC827F0E}" srcOrd="0" destOrd="1" presId="urn:microsoft.com/office/officeart/2005/8/layout/chevron2"/>
    <dgm:cxn modelId="{8D4361F8-05B6-45A7-B3C5-6EAB54CD833F}" type="presOf" srcId="{A689900F-7547-4644-93B8-1DEB7148DECA}" destId="{293EAB05-DE7F-4DD9-9E4F-98D2C8A86731}" srcOrd="0" destOrd="1" presId="urn:microsoft.com/office/officeart/2005/8/layout/chevron2"/>
    <dgm:cxn modelId="{EEF2C1B3-A80A-4155-9076-371FBCCF6947}" type="presOf" srcId="{F477E6CE-DA15-4274-A01C-6071E06C5C0E}" destId="{ED6924D2-1864-4FEE-90FE-45B5A6EC54A2}" srcOrd="0" destOrd="0" presId="urn:microsoft.com/office/officeart/2005/8/layout/chevron2"/>
    <dgm:cxn modelId="{3A6DADE0-E73B-4A90-B2A0-5C37089E026C}" type="presOf" srcId="{AC90CA41-ECB0-4E3B-9C96-D10664E8081C}" destId="{293EAB05-DE7F-4DD9-9E4F-98D2C8A86731}" srcOrd="0" destOrd="0" presId="urn:microsoft.com/office/officeart/2005/8/layout/chevron2"/>
    <dgm:cxn modelId="{2CCD9294-3D2F-46F3-895C-7FF884C5D3A6}" srcId="{014FD46D-466F-4463-8C41-BB466DB7CAA3}" destId="{F477E6CE-DA15-4274-A01C-6071E06C5C0E}" srcOrd="1" destOrd="0" parTransId="{76C912E3-8157-4A89-9C01-521E139304E5}" sibTransId="{EB69C257-1121-4339-A7FB-A0CBFF11DC8C}"/>
    <dgm:cxn modelId="{0C85471F-623E-4A2F-A0CA-A04066DCCA50}" type="presOf" srcId="{04022A39-4F06-4111-802A-F8835CB4467C}" destId="{325F5CFD-1F60-40A1-9CF6-D64E592C2779}" srcOrd="0" destOrd="0" presId="urn:microsoft.com/office/officeart/2005/8/layout/chevron2"/>
    <dgm:cxn modelId="{AB4B5B4C-1212-43FE-8EBA-50392F5D4C63}" type="presOf" srcId="{CF6D1C29-791F-4C3C-94EA-C9B9FCD5E4C0}" destId="{6251C7E9-F904-4CD6-93C8-BD638F536106}" srcOrd="0" destOrd="0" presId="urn:microsoft.com/office/officeart/2005/8/layout/chevron2"/>
    <dgm:cxn modelId="{F186F441-3B75-4DDA-93BD-24EA850DF252}" type="presOf" srcId="{CCF2C503-410D-4B92-AEDE-03188C72495A}" destId="{5C42E87C-DD72-477F-A9E7-CBBFCC827F0E}" srcOrd="0" destOrd="0" presId="urn:microsoft.com/office/officeart/2005/8/layout/chevron2"/>
    <dgm:cxn modelId="{B04B34AB-D70A-46BF-AF0D-4B82D24F1E85}" srcId="{4E28A2C2-507E-41A1-9CC9-C8CF9EA0BBAE}" destId="{04022A39-4F06-4111-802A-F8835CB4467C}" srcOrd="0" destOrd="0" parTransId="{C18CD307-17A6-4688-9FA5-C8AA1D349764}" sibTransId="{D52FA925-DA90-4589-AE38-064CD8AA255C}"/>
    <dgm:cxn modelId="{831C5B23-7970-4DB8-98D8-1ADF25119072}" srcId="{014FD46D-466F-4463-8C41-BB466DB7CAA3}" destId="{4E28A2C2-507E-41A1-9CC9-C8CF9EA0BBAE}" srcOrd="2" destOrd="0" parTransId="{0C78662B-A25A-4E5D-8CF0-AE2D34A1058C}" sibTransId="{32E14E7A-14ED-4054-9B42-FD88FBDABDB6}"/>
    <dgm:cxn modelId="{AC57EA72-854E-4091-BB5E-5FA722FD97CD}" type="presOf" srcId="{B5B93EEB-7558-4F0F-B009-FA879C0E1472}" destId="{325F5CFD-1F60-40A1-9CF6-D64E592C2779}" srcOrd="0" destOrd="1" presId="urn:microsoft.com/office/officeart/2005/8/layout/chevron2"/>
    <dgm:cxn modelId="{CC3F7F51-23B9-461B-9B81-9057BCEE11FE}" srcId="{F477E6CE-DA15-4274-A01C-6071E06C5C0E}" destId="{AC90CA41-ECB0-4E3B-9C96-D10664E8081C}" srcOrd="0" destOrd="0" parTransId="{83AEF915-2B4A-434B-8588-029F04BAECC6}" sibTransId="{0DDE72C9-2852-41FF-A896-F88E23458076}"/>
    <dgm:cxn modelId="{31E61FDC-5EF9-4177-869F-2A6703573587}" type="presOf" srcId="{014FD46D-466F-4463-8C41-BB466DB7CAA3}" destId="{8DB0E84F-EDD4-4FA5-865A-4EE958AEAF30}" srcOrd="0" destOrd="0" presId="urn:microsoft.com/office/officeart/2005/8/layout/chevron2"/>
    <dgm:cxn modelId="{801D3F2C-B001-409E-AC45-9FD2145A710B}" srcId="{014FD46D-466F-4463-8C41-BB466DB7CAA3}" destId="{CF6D1C29-791F-4C3C-94EA-C9B9FCD5E4C0}" srcOrd="0" destOrd="0" parTransId="{AB11CFD9-DED2-4CD9-A5B3-F2C5A3DDC402}" sibTransId="{9092B4A7-7511-4296-8B52-667F400FEEDE}"/>
    <dgm:cxn modelId="{834F6A3E-80C3-4DB6-AC1A-C82132A1B54A}" type="presParOf" srcId="{8DB0E84F-EDD4-4FA5-865A-4EE958AEAF30}" destId="{D037EE82-61CF-4264-84B3-30F5CE81D719}" srcOrd="0" destOrd="0" presId="urn:microsoft.com/office/officeart/2005/8/layout/chevron2"/>
    <dgm:cxn modelId="{BE2804B1-E7F2-4BBA-B3EB-126DB617EB3B}" type="presParOf" srcId="{D037EE82-61CF-4264-84B3-30F5CE81D719}" destId="{6251C7E9-F904-4CD6-93C8-BD638F536106}" srcOrd="0" destOrd="0" presId="urn:microsoft.com/office/officeart/2005/8/layout/chevron2"/>
    <dgm:cxn modelId="{C8E1416C-69E8-46BD-82A8-D0F3A515D768}" type="presParOf" srcId="{D037EE82-61CF-4264-84B3-30F5CE81D719}" destId="{5C42E87C-DD72-477F-A9E7-CBBFCC827F0E}" srcOrd="1" destOrd="0" presId="urn:microsoft.com/office/officeart/2005/8/layout/chevron2"/>
    <dgm:cxn modelId="{745E84C6-0874-4FE6-8525-D43B50F573B6}" type="presParOf" srcId="{8DB0E84F-EDD4-4FA5-865A-4EE958AEAF30}" destId="{EEEE00AA-333A-40B4-BE31-91E4F35F680E}" srcOrd="1" destOrd="0" presId="urn:microsoft.com/office/officeart/2005/8/layout/chevron2"/>
    <dgm:cxn modelId="{CF7EB3DB-87CD-4208-AE45-A26D23645C71}" type="presParOf" srcId="{8DB0E84F-EDD4-4FA5-865A-4EE958AEAF30}" destId="{62B8B3A7-A18E-49E5-B951-1DD4648A589A}" srcOrd="2" destOrd="0" presId="urn:microsoft.com/office/officeart/2005/8/layout/chevron2"/>
    <dgm:cxn modelId="{18F0FD1A-017A-4836-BD03-F1ABBAA37BC4}" type="presParOf" srcId="{62B8B3A7-A18E-49E5-B951-1DD4648A589A}" destId="{ED6924D2-1864-4FEE-90FE-45B5A6EC54A2}" srcOrd="0" destOrd="0" presId="urn:microsoft.com/office/officeart/2005/8/layout/chevron2"/>
    <dgm:cxn modelId="{29C9E480-51B3-4BA2-BE60-F6530C694B78}" type="presParOf" srcId="{62B8B3A7-A18E-49E5-B951-1DD4648A589A}" destId="{293EAB05-DE7F-4DD9-9E4F-98D2C8A86731}" srcOrd="1" destOrd="0" presId="urn:microsoft.com/office/officeart/2005/8/layout/chevron2"/>
    <dgm:cxn modelId="{EB5D2F6D-CE99-40DF-9078-30CC4FA069C3}" type="presParOf" srcId="{8DB0E84F-EDD4-4FA5-865A-4EE958AEAF30}" destId="{47ABE49D-B26F-4C33-9638-3CFCA10C1FE6}" srcOrd="3" destOrd="0" presId="urn:microsoft.com/office/officeart/2005/8/layout/chevron2"/>
    <dgm:cxn modelId="{EA869EB1-CC8B-4399-B5FE-988BCA01D1A4}" type="presParOf" srcId="{8DB0E84F-EDD4-4FA5-865A-4EE958AEAF30}" destId="{CF47D445-9C39-4605-988B-06EEA4764837}" srcOrd="4" destOrd="0" presId="urn:microsoft.com/office/officeart/2005/8/layout/chevron2"/>
    <dgm:cxn modelId="{4DE8AAFB-9CA6-4BC6-8488-05BDE94436D1}" type="presParOf" srcId="{CF47D445-9C39-4605-988B-06EEA4764837}" destId="{960B0D75-862D-46FD-8376-42A9D0B54DB5}" srcOrd="0" destOrd="0" presId="urn:microsoft.com/office/officeart/2005/8/layout/chevron2"/>
    <dgm:cxn modelId="{E48B729F-B07E-460A-804A-F6363B7BF9EA}" type="presParOf" srcId="{CF47D445-9C39-4605-988B-06EEA4764837}" destId="{325F5CFD-1F60-40A1-9CF6-D64E592C277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A5D300-FBEC-474F-AA2E-B6095D4850D1}"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D352EC2C-5848-4038-A306-1020A1016306}">
      <dgm:prSet phldrT="[Text]"/>
      <dgm:spPr/>
      <dgm:t>
        <a:bodyPr/>
        <a:lstStyle/>
        <a:p>
          <a:r>
            <a:rPr lang="en-US" dirty="0" smtClean="0"/>
            <a:t>Transmit LSAs</a:t>
          </a:r>
          <a:endParaRPr lang="en-US" dirty="0"/>
        </a:p>
      </dgm:t>
    </dgm:pt>
    <dgm:pt modelId="{00E0B979-D3F3-4C52-949A-FF0415EFE8D9}" type="parTrans" cxnId="{82810413-94BB-4905-9959-2704E2A39638}">
      <dgm:prSet/>
      <dgm:spPr/>
      <dgm:t>
        <a:bodyPr/>
        <a:lstStyle/>
        <a:p>
          <a:endParaRPr lang="en-US"/>
        </a:p>
      </dgm:t>
    </dgm:pt>
    <dgm:pt modelId="{2C13FC73-8379-446E-8F9A-D3E53464341B}" type="sibTrans" cxnId="{82810413-94BB-4905-9959-2704E2A39638}">
      <dgm:prSet/>
      <dgm:spPr/>
      <dgm:t>
        <a:bodyPr/>
        <a:lstStyle/>
        <a:p>
          <a:endParaRPr lang="en-US"/>
        </a:p>
      </dgm:t>
    </dgm:pt>
    <dgm:pt modelId="{C440E937-844D-4232-B83C-52562459E2EF}">
      <dgm:prSet phldrT="[Text]"/>
      <dgm:spPr/>
      <dgm:t>
        <a:bodyPr/>
        <a:lstStyle/>
        <a:p>
          <a:r>
            <a:rPr lang="en-US" dirty="0" smtClean="0"/>
            <a:t>Create network picture</a:t>
          </a:r>
          <a:endParaRPr lang="en-US" dirty="0"/>
        </a:p>
      </dgm:t>
    </dgm:pt>
    <dgm:pt modelId="{A584EE38-0551-4E4B-B8E5-A2A17B894744}" type="parTrans" cxnId="{AE1E9D8F-DAF2-46C1-9655-492CBC78FC56}">
      <dgm:prSet/>
      <dgm:spPr/>
      <dgm:t>
        <a:bodyPr/>
        <a:lstStyle/>
        <a:p>
          <a:endParaRPr lang="en-US"/>
        </a:p>
      </dgm:t>
    </dgm:pt>
    <dgm:pt modelId="{3AAAB74A-E524-44E7-AB2E-726C7D9BD87B}" type="sibTrans" cxnId="{AE1E9D8F-DAF2-46C1-9655-492CBC78FC56}">
      <dgm:prSet/>
      <dgm:spPr/>
      <dgm:t>
        <a:bodyPr/>
        <a:lstStyle/>
        <a:p>
          <a:endParaRPr lang="en-US"/>
        </a:p>
      </dgm:t>
    </dgm:pt>
    <dgm:pt modelId="{481C7931-4BDD-4F83-B15B-D179DB77997E}">
      <dgm:prSet phldrT="[Text]"/>
      <dgm:spPr/>
      <dgm:t>
        <a:bodyPr/>
        <a:lstStyle/>
        <a:p>
          <a:r>
            <a:rPr lang="en-US" dirty="0" smtClean="0"/>
            <a:t>Convert to forwarding table</a:t>
          </a:r>
          <a:endParaRPr lang="en-US" dirty="0"/>
        </a:p>
      </dgm:t>
    </dgm:pt>
    <dgm:pt modelId="{DBC7D36C-6965-46BD-81EA-0EF20F156774}" type="parTrans" cxnId="{02965D49-9A33-43FF-BE72-4B3154262D25}">
      <dgm:prSet/>
      <dgm:spPr/>
      <dgm:t>
        <a:bodyPr/>
        <a:lstStyle/>
        <a:p>
          <a:endParaRPr lang="en-US"/>
        </a:p>
      </dgm:t>
    </dgm:pt>
    <dgm:pt modelId="{8F523746-749C-46F2-B464-DA7A04ADB299}" type="sibTrans" cxnId="{02965D49-9A33-43FF-BE72-4B3154262D25}">
      <dgm:prSet/>
      <dgm:spPr/>
      <dgm:t>
        <a:bodyPr/>
        <a:lstStyle/>
        <a:p>
          <a:endParaRPr lang="en-US"/>
        </a:p>
      </dgm:t>
    </dgm:pt>
    <dgm:pt modelId="{3BDF1761-802B-4AEB-9146-6A7DF388382E}">
      <dgm:prSet phldrT="[Text]"/>
      <dgm:spPr/>
      <dgm:t>
        <a:bodyPr/>
        <a:lstStyle/>
        <a:p>
          <a:r>
            <a:rPr lang="en-US" dirty="0" smtClean="0"/>
            <a:t>Determine packet forwarding</a:t>
          </a:r>
          <a:endParaRPr lang="en-US" dirty="0"/>
        </a:p>
      </dgm:t>
    </dgm:pt>
    <dgm:pt modelId="{397D5B7E-98C9-4F7E-9377-D8FFC2BBE294}" type="parTrans" cxnId="{B0CCF040-6647-4FA6-90BE-91906164D01C}">
      <dgm:prSet/>
      <dgm:spPr/>
      <dgm:t>
        <a:bodyPr/>
        <a:lstStyle/>
        <a:p>
          <a:endParaRPr lang="en-US"/>
        </a:p>
      </dgm:t>
    </dgm:pt>
    <dgm:pt modelId="{37398F25-E7F0-4C5C-BFA2-113C2B13EEBB}" type="sibTrans" cxnId="{B0CCF040-6647-4FA6-90BE-91906164D01C}">
      <dgm:prSet/>
      <dgm:spPr/>
      <dgm:t>
        <a:bodyPr/>
        <a:lstStyle/>
        <a:p>
          <a:endParaRPr lang="en-US"/>
        </a:p>
      </dgm:t>
    </dgm:pt>
    <dgm:pt modelId="{4B61B7F1-7ECC-473B-A91B-667824776F96}" type="pres">
      <dgm:prSet presAssocID="{8AA5D300-FBEC-474F-AA2E-B6095D4850D1}" presName="diagram" presStyleCnt="0">
        <dgm:presLayoutVars>
          <dgm:dir/>
          <dgm:resizeHandles val="exact"/>
        </dgm:presLayoutVars>
      </dgm:prSet>
      <dgm:spPr/>
      <dgm:t>
        <a:bodyPr/>
        <a:lstStyle/>
        <a:p>
          <a:endParaRPr lang="en-US"/>
        </a:p>
      </dgm:t>
    </dgm:pt>
    <dgm:pt modelId="{2197AD28-D638-49BF-A2D0-B3CEF4EABE33}" type="pres">
      <dgm:prSet presAssocID="{D352EC2C-5848-4038-A306-1020A1016306}" presName="node" presStyleLbl="node1" presStyleIdx="0" presStyleCnt="4">
        <dgm:presLayoutVars>
          <dgm:bulletEnabled val="1"/>
        </dgm:presLayoutVars>
      </dgm:prSet>
      <dgm:spPr/>
      <dgm:t>
        <a:bodyPr/>
        <a:lstStyle/>
        <a:p>
          <a:endParaRPr lang="en-US"/>
        </a:p>
      </dgm:t>
    </dgm:pt>
    <dgm:pt modelId="{F7BC60F7-0E54-4BDA-8C94-D3F12FD74086}" type="pres">
      <dgm:prSet presAssocID="{2C13FC73-8379-446E-8F9A-D3E53464341B}" presName="sibTrans" presStyleLbl="sibTrans2D1" presStyleIdx="0" presStyleCnt="3"/>
      <dgm:spPr/>
      <dgm:t>
        <a:bodyPr/>
        <a:lstStyle/>
        <a:p>
          <a:endParaRPr lang="en-US"/>
        </a:p>
      </dgm:t>
    </dgm:pt>
    <dgm:pt modelId="{6F1C9778-1143-4D1F-87B6-0424C6D93258}" type="pres">
      <dgm:prSet presAssocID="{2C13FC73-8379-446E-8F9A-D3E53464341B}" presName="connectorText" presStyleLbl="sibTrans2D1" presStyleIdx="0" presStyleCnt="3"/>
      <dgm:spPr/>
      <dgm:t>
        <a:bodyPr/>
        <a:lstStyle/>
        <a:p>
          <a:endParaRPr lang="en-US"/>
        </a:p>
      </dgm:t>
    </dgm:pt>
    <dgm:pt modelId="{4DBD78B0-F3EA-43AB-A45B-5875CBF04079}" type="pres">
      <dgm:prSet presAssocID="{C440E937-844D-4232-B83C-52562459E2EF}" presName="node" presStyleLbl="node1" presStyleIdx="1" presStyleCnt="4">
        <dgm:presLayoutVars>
          <dgm:bulletEnabled val="1"/>
        </dgm:presLayoutVars>
      </dgm:prSet>
      <dgm:spPr/>
      <dgm:t>
        <a:bodyPr/>
        <a:lstStyle/>
        <a:p>
          <a:endParaRPr lang="en-US"/>
        </a:p>
      </dgm:t>
    </dgm:pt>
    <dgm:pt modelId="{DDA1C62B-AE6B-4889-B82E-449AF5EAA4B9}" type="pres">
      <dgm:prSet presAssocID="{3AAAB74A-E524-44E7-AB2E-726C7D9BD87B}" presName="sibTrans" presStyleLbl="sibTrans2D1" presStyleIdx="1" presStyleCnt="3"/>
      <dgm:spPr/>
      <dgm:t>
        <a:bodyPr/>
        <a:lstStyle/>
        <a:p>
          <a:endParaRPr lang="en-US"/>
        </a:p>
      </dgm:t>
    </dgm:pt>
    <dgm:pt modelId="{52E7A19D-C901-47A4-AFBD-2B0B1FD1D014}" type="pres">
      <dgm:prSet presAssocID="{3AAAB74A-E524-44E7-AB2E-726C7D9BD87B}" presName="connectorText" presStyleLbl="sibTrans2D1" presStyleIdx="1" presStyleCnt="3"/>
      <dgm:spPr/>
      <dgm:t>
        <a:bodyPr/>
        <a:lstStyle/>
        <a:p>
          <a:endParaRPr lang="en-US"/>
        </a:p>
      </dgm:t>
    </dgm:pt>
    <dgm:pt modelId="{4BB078FD-6486-4626-922B-EA4E74901F71}" type="pres">
      <dgm:prSet presAssocID="{481C7931-4BDD-4F83-B15B-D179DB77997E}" presName="node" presStyleLbl="node1" presStyleIdx="2" presStyleCnt="4">
        <dgm:presLayoutVars>
          <dgm:bulletEnabled val="1"/>
        </dgm:presLayoutVars>
      </dgm:prSet>
      <dgm:spPr/>
      <dgm:t>
        <a:bodyPr/>
        <a:lstStyle/>
        <a:p>
          <a:endParaRPr lang="en-US"/>
        </a:p>
      </dgm:t>
    </dgm:pt>
    <dgm:pt modelId="{DBB34CFA-67D4-4021-A090-1C91E57118B4}" type="pres">
      <dgm:prSet presAssocID="{8F523746-749C-46F2-B464-DA7A04ADB299}" presName="sibTrans" presStyleLbl="sibTrans2D1" presStyleIdx="2" presStyleCnt="3"/>
      <dgm:spPr/>
      <dgm:t>
        <a:bodyPr/>
        <a:lstStyle/>
        <a:p>
          <a:endParaRPr lang="en-US"/>
        </a:p>
      </dgm:t>
    </dgm:pt>
    <dgm:pt modelId="{2E518380-20BE-43E3-A01C-DF83CB021BD7}" type="pres">
      <dgm:prSet presAssocID="{8F523746-749C-46F2-B464-DA7A04ADB299}" presName="connectorText" presStyleLbl="sibTrans2D1" presStyleIdx="2" presStyleCnt="3"/>
      <dgm:spPr/>
      <dgm:t>
        <a:bodyPr/>
        <a:lstStyle/>
        <a:p>
          <a:endParaRPr lang="en-US"/>
        </a:p>
      </dgm:t>
    </dgm:pt>
    <dgm:pt modelId="{411CEB92-5A5F-49FF-BA78-F142977EC316}" type="pres">
      <dgm:prSet presAssocID="{3BDF1761-802B-4AEB-9146-6A7DF388382E}" presName="node" presStyleLbl="node1" presStyleIdx="3" presStyleCnt="4">
        <dgm:presLayoutVars>
          <dgm:bulletEnabled val="1"/>
        </dgm:presLayoutVars>
      </dgm:prSet>
      <dgm:spPr/>
      <dgm:t>
        <a:bodyPr/>
        <a:lstStyle/>
        <a:p>
          <a:endParaRPr lang="en-US"/>
        </a:p>
      </dgm:t>
    </dgm:pt>
  </dgm:ptLst>
  <dgm:cxnLst>
    <dgm:cxn modelId="{82810413-94BB-4905-9959-2704E2A39638}" srcId="{8AA5D300-FBEC-474F-AA2E-B6095D4850D1}" destId="{D352EC2C-5848-4038-A306-1020A1016306}" srcOrd="0" destOrd="0" parTransId="{00E0B979-D3F3-4C52-949A-FF0415EFE8D9}" sibTransId="{2C13FC73-8379-446E-8F9A-D3E53464341B}"/>
    <dgm:cxn modelId="{9F280C9C-6D1E-49CA-BA70-965DC444FB85}" type="presOf" srcId="{3AAAB74A-E524-44E7-AB2E-726C7D9BD87B}" destId="{52E7A19D-C901-47A4-AFBD-2B0B1FD1D014}" srcOrd="1" destOrd="0" presId="urn:microsoft.com/office/officeart/2005/8/layout/process5"/>
    <dgm:cxn modelId="{918449B9-F111-4D01-A2E8-D119C7341EAE}" type="presOf" srcId="{481C7931-4BDD-4F83-B15B-D179DB77997E}" destId="{4BB078FD-6486-4626-922B-EA4E74901F71}" srcOrd="0" destOrd="0" presId="urn:microsoft.com/office/officeart/2005/8/layout/process5"/>
    <dgm:cxn modelId="{421290F0-8F05-4506-B21A-BDA851913681}" type="presOf" srcId="{2C13FC73-8379-446E-8F9A-D3E53464341B}" destId="{6F1C9778-1143-4D1F-87B6-0424C6D93258}" srcOrd="1" destOrd="0" presId="urn:microsoft.com/office/officeart/2005/8/layout/process5"/>
    <dgm:cxn modelId="{49ED4B8F-0E22-491A-A655-AF2764CA9A0D}" type="presOf" srcId="{8AA5D300-FBEC-474F-AA2E-B6095D4850D1}" destId="{4B61B7F1-7ECC-473B-A91B-667824776F96}" srcOrd="0" destOrd="0" presId="urn:microsoft.com/office/officeart/2005/8/layout/process5"/>
    <dgm:cxn modelId="{AE1E9D8F-DAF2-46C1-9655-492CBC78FC56}" srcId="{8AA5D300-FBEC-474F-AA2E-B6095D4850D1}" destId="{C440E937-844D-4232-B83C-52562459E2EF}" srcOrd="1" destOrd="0" parTransId="{A584EE38-0551-4E4B-B8E5-A2A17B894744}" sibTransId="{3AAAB74A-E524-44E7-AB2E-726C7D9BD87B}"/>
    <dgm:cxn modelId="{76B018B6-7901-4DD0-AB70-3011C1193A47}" type="presOf" srcId="{8F523746-749C-46F2-B464-DA7A04ADB299}" destId="{2E518380-20BE-43E3-A01C-DF83CB021BD7}" srcOrd="1" destOrd="0" presId="urn:microsoft.com/office/officeart/2005/8/layout/process5"/>
    <dgm:cxn modelId="{B0CCF040-6647-4FA6-90BE-91906164D01C}" srcId="{8AA5D300-FBEC-474F-AA2E-B6095D4850D1}" destId="{3BDF1761-802B-4AEB-9146-6A7DF388382E}" srcOrd="3" destOrd="0" parTransId="{397D5B7E-98C9-4F7E-9377-D8FFC2BBE294}" sibTransId="{37398F25-E7F0-4C5C-BFA2-113C2B13EEBB}"/>
    <dgm:cxn modelId="{F25EEE2A-CDE5-4AF0-B00F-2DC5A79BD97D}" type="presOf" srcId="{D352EC2C-5848-4038-A306-1020A1016306}" destId="{2197AD28-D638-49BF-A2D0-B3CEF4EABE33}" srcOrd="0" destOrd="0" presId="urn:microsoft.com/office/officeart/2005/8/layout/process5"/>
    <dgm:cxn modelId="{45D324F1-570D-4D9E-9031-BD700E022182}" type="presOf" srcId="{8F523746-749C-46F2-B464-DA7A04ADB299}" destId="{DBB34CFA-67D4-4021-A090-1C91E57118B4}" srcOrd="0" destOrd="0" presId="urn:microsoft.com/office/officeart/2005/8/layout/process5"/>
    <dgm:cxn modelId="{7F42BAFE-1785-46BF-9C8B-3557A172986F}" type="presOf" srcId="{3AAAB74A-E524-44E7-AB2E-726C7D9BD87B}" destId="{DDA1C62B-AE6B-4889-B82E-449AF5EAA4B9}" srcOrd="0" destOrd="0" presId="urn:microsoft.com/office/officeart/2005/8/layout/process5"/>
    <dgm:cxn modelId="{D5FBF9CA-07B7-4CDC-AE7C-9EE16BAFC93A}" type="presOf" srcId="{2C13FC73-8379-446E-8F9A-D3E53464341B}" destId="{F7BC60F7-0E54-4BDA-8C94-D3F12FD74086}" srcOrd="0" destOrd="0" presId="urn:microsoft.com/office/officeart/2005/8/layout/process5"/>
    <dgm:cxn modelId="{93FEC219-754B-4067-8DEB-07D14BF6C304}" type="presOf" srcId="{C440E937-844D-4232-B83C-52562459E2EF}" destId="{4DBD78B0-F3EA-43AB-A45B-5875CBF04079}" srcOrd="0" destOrd="0" presId="urn:microsoft.com/office/officeart/2005/8/layout/process5"/>
    <dgm:cxn modelId="{A012F3B9-2D08-40E6-9A7C-B9091789DE96}" type="presOf" srcId="{3BDF1761-802B-4AEB-9146-6A7DF388382E}" destId="{411CEB92-5A5F-49FF-BA78-F142977EC316}" srcOrd="0" destOrd="0" presId="urn:microsoft.com/office/officeart/2005/8/layout/process5"/>
    <dgm:cxn modelId="{02965D49-9A33-43FF-BE72-4B3154262D25}" srcId="{8AA5D300-FBEC-474F-AA2E-B6095D4850D1}" destId="{481C7931-4BDD-4F83-B15B-D179DB77997E}" srcOrd="2" destOrd="0" parTransId="{DBC7D36C-6965-46BD-81EA-0EF20F156774}" sibTransId="{8F523746-749C-46F2-B464-DA7A04ADB299}"/>
    <dgm:cxn modelId="{B9D0C821-2E75-4061-9886-11DEC0A9DF93}" type="presParOf" srcId="{4B61B7F1-7ECC-473B-A91B-667824776F96}" destId="{2197AD28-D638-49BF-A2D0-B3CEF4EABE33}" srcOrd="0" destOrd="0" presId="urn:microsoft.com/office/officeart/2005/8/layout/process5"/>
    <dgm:cxn modelId="{1D034EDF-F597-465F-9AC2-E705157AAEE9}" type="presParOf" srcId="{4B61B7F1-7ECC-473B-A91B-667824776F96}" destId="{F7BC60F7-0E54-4BDA-8C94-D3F12FD74086}" srcOrd="1" destOrd="0" presId="urn:microsoft.com/office/officeart/2005/8/layout/process5"/>
    <dgm:cxn modelId="{66FC0492-A788-463A-978C-60C74DFD5323}" type="presParOf" srcId="{F7BC60F7-0E54-4BDA-8C94-D3F12FD74086}" destId="{6F1C9778-1143-4D1F-87B6-0424C6D93258}" srcOrd="0" destOrd="0" presId="urn:microsoft.com/office/officeart/2005/8/layout/process5"/>
    <dgm:cxn modelId="{8B36DF67-0EFD-49A2-A7B7-54EA6288EF4A}" type="presParOf" srcId="{4B61B7F1-7ECC-473B-A91B-667824776F96}" destId="{4DBD78B0-F3EA-43AB-A45B-5875CBF04079}" srcOrd="2" destOrd="0" presId="urn:microsoft.com/office/officeart/2005/8/layout/process5"/>
    <dgm:cxn modelId="{0E57DCCC-5415-4B9E-B1A6-77B01D17ACCB}" type="presParOf" srcId="{4B61B7F1-7ECC-473B-A91B-667824776F96}" destId="{DDA1C62B-AE6B-4889-B82E-449AF5EAA4B9}" srcOrd="3" destOrd="0" presId="urn:microsoft.com/office/officeart/2005/8/layout/process5"/>
    <dgm:cxn modelId="{FAEA3AFE-68C2-459D-BE33-877947BEF20B}" type="presParOf" srcId="{DDA1C62B-AE6B-4889-B82E-449AF5EAA4B9}" destId="{52E7A19D-C901-47A4-AFBD-2B0B1FD1D014}" srcOrd="0" destOrd="0" presId="urn:microsoft.com/office/officeart/2005/8/layout/process5"/>
    <dgm:cxn modelId="{6330A26F-DCF9-4BBA-ADC7-914537810055}" type="presParOf" srcId="{4B61B7F1-7ECC-473B-A91B-667824776F96}" destId="{4BB078FD-6486-4626-922B-EA4E74901F71}" srcOrd="4" destOrd="0" presId="urn:microsoft.com/office/officeart/2005/8/layout/process5"/>
    <dgm:cxn modelId="{330F1CF2-5038-4860-ABD4-159E23684423}" type="presParOf" srcId="{4B61B7F1-7ECC-473B-A91B-667824776F96}" destId="{DBB34CFA-67D4-4021-A090-1C91E57118B4}" srcOrd="5" destOrd="0" presId="urn:microsoft.com/office/officeart/2005/8/layout/process5"/>
    <dgm:cxn modelId="{ACC23B13-79A8-4960-A1F3-F57C0791934E}" type="presParOf" srcId="{DBB34CFA-67D4-4021-A090-1C91E57118B4}" destId="{2E518380-20BE-43E3-A01C-DF83CB021BD7}" srcOrd="0" destOrd="0" presId="urn:microsoft.com/office/officeart/2005/8/layout/process5"/>
    <dgm:cxn modelId="{AE6F1F8E-3067-42A6-8DA0-E324BAA75080}" type="presParOf" srcId="{4B61B7F1-7ECC-473B-A91B-667824776F96}" destId="{411CEB92-5A5F-49FF-BA78-F142977EC316}" srcOrd="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B37AA-4F25-4086-9CA4-F71F8EEB31F1}">
      <dsp:nvSpPr>
        <dsp:cNvPr id="0" name=""/>
        <dsp:cNvSpPr/>
      </dsp:nvSpPr>
      <dsp:spPr>
        <a:xfrm>
          <a:off x="0" y="0"/>
          <a:ext cx="6096000" cy="1934765"/>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Internet WAN or backbone routers that manage traffic between ISPs</a:t>
          </a:r>
          <a:endParaRPr lang="en-US" sz="3200" kern="1200" dirty="0"/>
        </a:p>
      </dsp:txBody>
      <dsp:txXfrm>
        <a:off x="1412676" y="0"/>
        <a:ext cx="4683323" cy="1934765"/>
      </dsp:txXfrm>
    </dsp:sp>
    <dsp:sp modelId="{24F7642D-D33D-4E99-B94D-F5F896308BAE}">
      <dsp:nvSpPr>
        <dsp:cNvPr id="0" name=""/>
        <dsp:cNvSpPr/>
      </dsp:nvSpPr>
      <dsp:spPr>
        <a:xfrm>
          <a:off x="395113" y="427443"/>
          <a:ext cx="815925" cy="1079877"/>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7000" b="-7000"/>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40E82ED4-4D3B-4F15-82E4-0916DD0DE505}">
      <dsp:nvSpPr>
        <dsp:cNvPr id="0" name=""/>
        <dsp:cNvSpPr/>
      </dsp:nvSpPr>
      <dsp:spPr>
        <a:xfrm>
          <a:off x="0" y="2128242"/>
          <a:ext cx="6096000" cy="1934765"/>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Many private networks, home networks, and some small public LANs</a:t>
          </a:r>
          <a:endParaRPr lang="en-US" sz="3200" kern="1200" dirty="0"/>
        </a:p>
      </dsp:txBody>
      <dsp:txXfrm>
        <a:off x="1412676" y="2128242"/>
        <a:ext cx="4683323" cy="1934765"/>
      </dsp:txXfrm>
    </dsp:sp>
    <dsp:sp modelId="{837870F9-F1C9-4DAF-999A-6B7BD70E6218}">
      <dsp:nvSpPr>
        <dsp:cNvPr id="0" name=""/>
        <dsp:cNvSpPr/>
      </dsp:nvSpPr>
      <dsp:spPr>
        <a:xfrm>
          <a:off x="327381" y="2561621"/>
          <a:ext cx="951390" cy="1068006"/>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10000" b="-10000"/>
          </a:stretch>
        </a:blip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FF01D6-73CA-4A36-BA36-3E8977AC63D6}">
      <dsp:nvSpPr>
        <dsp:cNvPr id="0" name=""/>
        <dsp:cNvSpPr/>
      </dsp:nvSpPr>
      <dsp:spPr>
        <a:xfrm>
          <a:off x="2873071" y="448"/>
          <a:ext cx="4309606" cy="174753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15" tIns="18415" rIns="18415" bIns="18415" numCol="1" spcCol="1270" anchor="t" anchorCtr="0">
          <a:noAutofit/>
        </a:bodyPr>
        <a:lstStyle/>
        <a:p>
          <a:pPr marL="285750" lvl="1" indent="-285750" algn="l" defTabSz="1289050">
            <a:lnSpc>
              <a:spcPct val="90000"/>
            </a:lnSpc>
            <a:spcBef>
              <a:spcPct val="0"/>
            </a:spcBef>
            <a:spcAft>
              <a:spcPct val="15000"/>
            </a:spcAft>
            <a:buChar char="••"/>
          </a:pPr>
          <a:r>
            <a:rPr lang="en-US" sz="2900" kern="1200" dirty="0" smtClean="0"/>
            <a:t>Uses distance calculation to determine best path</a:t>
          </a:r>
          <a:endParaRPr lang="en-US" sz="2900" kern="1200" dirty="0"/>
        </a:p>
      </dsp:txBody>
      <dsp:txXfrm>
        <a:off x="2873071" y="218890"/>
        <a:ext cx="3654282" cy="1310649"/>
      </dsp:txXfrm>
    </dsp:sp>
    <dsp:sp modelId="{5B48AC35-8028-4174-A5DE-BDB868765F68}">
      <dsp:nvSpPr>
        <dsp:cNvPr id="0" name=""/>
        <dsp:cNvSpPr/>
      </dsp:nvSpPr>
      <dsp:spPr>
        <a:xfrm>
          <a:off x="0" y="448"/>
          <a:ext cx="2873071" cy="17475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a:lnSpc>
              <a:spcPct val="90000"/>
            </a:lnSpc>
            <a:spcBef>
              <a:spcPct val="0"/>
            </a:spcBef>
            <a:spcAft>
              <a:spcPct val="35000"/>
            </a:spcAft>
          </a:pPr>
          <a:r>
            <a:rPr lang="en-US" sz="4500" kern="1200" dirty="0" smtClean="0"/>
            <a:t>Distance vector</a:t>
          </a:r>
          <a:endParaRPr lang="en-US" sz="4500" kern="1200" dirty="0"/>
        </a:p>
      </dsp:txBody>
      <dsp:txXfrm>
        <a:off x="85307" y="85755"/>
        <a:ext cx="2702457" cy="1576918"/>
      </dsp:txXfrm>
    </dsp:sp>
    <dsp:sp modelId="{CFF5D341-13D1-48C5-8FA9-ED81C6130FDA}">
      <dsp:nvSpPr>
        <dsp:cNvPr id="0" name=""/>
        <dsp:cNvSpPr/>
      </dsp:nvSpPr>
      <dsp:spPr>
        <a:xfrm>
          <a:off x="2873071" y="1922733"/>
          <a:ext cx="4309606" cy="174753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15" tIns="18415" rIns="18415" bIns="18415" numCol="1" spcCol="1270" anchor="t" anchorCtr="0">
          <a:noAutofit/>
        </a:bodyPr>
        <a:lstStyle/>
        <a:p>
          <a:pPr marL="285750" lvl="1" indent="-285750" algn="l" defTabSz="1289050">
            <a:lnSpc>
              <a:spcPct val="90000"/>
            </a:lnSpc>
            <a:spcBef>
              <a:spcPct val="0"/>
            </a:spcBef>
            <a:spcAft>
              <a:spcPct val="15000"/>
            </a:spcAft>
            <a:buChar char="••"/>
          </a:pPr>
          <a:r>
            <a:rPr lang="en-US" sz="2900" kern="1200" dirty="0" smtClean="0"/>
            <a:t>Constructs node map; each node calculates best path</a:t>
          </a:r>
          <a:endParaRPr lang="en-US" sz="2900" kern="1200" dirty="0"/>
        </a:p>
      </dsp:txBody>
      <dsp:txXfrm>
        <a:off x="2873071" y="2141175"/>
        <a:ext cx="3654282" cy="1310649"/>
      </dsp:txXfrm>
    </dsp:sp>
    <dsp:sp modelId="{21915280-F16D-4EA7-A8E8-8A2F0B8E3164}">
      <dsp:nvSpPr>
        <dsp:cNvPr id="0" name=""/>
        <dsp:cNvSpPr/>
      </dsp:nvSpPr>
      <dsp:spPr>
        <a:xfrm>
          <a:off x="0" y="1922733"/>
          <a:ext cx="2873071" cy="17475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a:lnSpc>
              <a:spcPct val="90000"/>
            </a:lnSpc>
            <a:spcBef>
              <a:spcPct val="0"/>
            </a:spcBef>
            <a:spcAft>
              <a:spcPct val="35000"/>
            </a:spcAft>
          </a:pPr>
          <a:r>
            <a:rPr lang="en-US" sz="4500" kern="1200" dirty="0" smtClean="0"/>
            <a:t>Link state</a:t>
          </a:r>
          <a:endParaRPr lang="en-US" sz="4500" kern="1200" dirty="0"/>
        </a:p>
      </dsp:txBody>
      <dsp:txXfrm>
        <a:off x="85307" y="2008040"/>
        <a:ext cx="2702457" cy="15769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1C7E9-F904-4CD6-93C8-BD638F536106}">
      <dsp:nvSpPr>
        <dsp:cNvPr id="0" name=""/>
        <dsp:cNvSpPr/>
      </dsp:nvSpPr>
      <dsp:spPr>
        <a:xfrm rot="5400000">
          <a:off x="-222646" y="223826"/>
          <a:ext cx="1484312" cy="103901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t>Classful</a:t>
          </a:r>
          <a:endParaRPr lang="en-US" sz="1800" kern="1200" dirty="0"/>
        </a:p>
      </dsp:txBody>
      <dsp:txXfrm rot="-5400000">
        <a:off x="1" y="520688"/>
        <a:ext cx="1039018" cy="445294"/>
      </dsp:txXfrm>
    </dsp:sp>
    <dsp:sp modelId="{5C42E87C-DD72-477F-A9E7-CBBFCC827F0E}">
      <dsp:nvSpPr>
        <dsp:cNvPr id="0" name=""/>
        <dsp:cNvSpPr/>
      </dsp:nvSpPr>
      <dsp:spPr>
        <a:xfrm rot="5400000">
          <a:off x="3085107" y="-2044909"/>
          <a:ext cx="964803" cy="505698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smtClean="0"/>
            <a:t>Distance Vector</a:t>
          </a:r>
          <a:endParaRPr lang="en-US" sz="2900" kern="1200" dirty="0"/>
        </a:p>
        <a:p>
          <a:pPr marL="285750" lvl="1" indent="-285750" algn="l" defTabSz="1289050">
            <a:lnSpc>
              <a:spcPct val="90000"/>
            </a:lnSpc>
            <a:spcBef>
              <a:spcPct val="0"/>
            </a:spcBef>
            <a:spcAft>
              <a:spcPct val="15000"/>
            </a:spcAft>
            <a:buChar char="••"/>
          </a:pPr>
          <a:r>
            <a:rPr lang="en-US" sz="2900" kern="1200" dirty="0" smtClean="0"/>
            <a:t>RIP, IGRP</a:t>
          </a:r>
          <a:endParaRPr lang="en-US" sz="2900" kern="1200" dirty="0"/>
        </a:p>
      </dsp:txBody>
      <dsp:txXfrm rot="-5400000">
        <a:off x="1039018" y="48278"/>
        <a:ext cx="5009883" cy="870607"/>
      </dsp:txXfrm>
    </dsp:sp>
    <dsp:sp modelId="{ED6924D2-1864-4FEE-90FE-45B5A6EC54A2}">
      <dsp:nvSpPr>
        <dsp:cNvPr id="0" name=""/>
        <dsp:cNvSpPr/>
      </dsp:nvSpPr>
      <dsp:spPr>
        <a:xfrm rot="5400000">
          <a:off x="-222646" y="1512490"/>
          <a:ext cx="1484312" cy="103901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Classless</a:t>
          </a:r>
          <a:endParaRPr lang="en-US" sz="1800" kern="1200" dirty="0"/>
        </a:p>
      </dsp:txBody>
      <dsp:txXfrm rot="-5400000">
        <a:off x="1" y="1809352"/>
        <a:ext cx="1039018" cy="445294"/>
      </dsp:txXfrm>
    </dsp:sp>
    <dsp:sp modelId="{293EAB05-DE7F-4DD9-9E4F-98D2C8A86731}">
      <dsp:nvSpPr>
        <dsp:cNvPr id="0" name=""/>
        <dsp:cNvSpPr/>
      </dsp:nvSpPr>
      <dsp:spPr>
        <a:xfrm rot="5400000">
          <a:off x="3085107" y="-756245"/>
          <a:ext cx="964803" cy="505698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smtClean="0"/>
            <a:t>Distance Vector</a:t>
          </a:r>
          <a:endParaRPr lang="en-US" sz="2900" kern="1200" dirty="0"/>
        </a:p>
        <a:p>
          <a:pPr marL="285750" lvl="1" indent="-285750" algn="l" defTabSz="1289050">
            <a:lnSpc>
              <a:spcPct val="90000"/>
            </a:lnSpc>
            <a:spcBef>
              <a:spcPct val="0"/>
            </a:spcBef>
            <a:spcAft>
              <a:spcPct val="15000"/>
            </a:spcAft>
            <a:buChar char="••"/>
          </a:pPr>
          <a:r>
            <a:rPr lang="en-US" sz="2900" kern="1200" dirty="0" smtClean="0"/>
            <a:t>RIPv2, EIGRP</a:t>
          </a:r>
          <a:endParaRPr lang="en-US" sz="2900" kern="1200" dirty="0"/>
        </a:p>
      </dsp:txBody>
      <dsp:txXfrm rot="-5400000">
        <a:off x="1039018" y="1336942"/>
        <a:ext cx="5009883" cy="870607"/>
      </dsp:txXfrm>
    </dsp:sp>
    <dsp:sp modelId="{960B0D75-862D-46FD-8376-42A9D0B54DB5}">
      <dsp:nvSpPr>
        <dsp:cNvPr id="0" name=""/>
        <dsp:cNvSpPr/>
      </dsp:nvSpPr>
      <dsp:spPr>
        <a:xfrm rot="5400000">
          <a:off x="-222646" y="2801154"/>
          <a:ext cx="1484312" cy="103901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Classless</a:t>
          </a:r>
          <a:endParaRPr lang="en-US" sz="1800" kern="1200" dirty="0"/>
        </a:p>
      </dsp:txBody>
      <dsp:txXfrm rot="-5400000">
        <a:off x="1" y="3098016"/>
        <a:ext cx="1039018" cy="445294"/>
      </dsp:txXfrm>
    </dsp:sp>
    <dsp:sp modelId="{325F5CFD-1F60-40A1-9CF6-D64E592C2779}">
      <dsp:nvSpPr>
        <dsp:cNvPr id="0" name=""/>
        <dsp:cNvSpPr/>
      </dsp:nvSpPr>
      <dsp:spPr>
        <a:xfrm rot="5400000">
          <a:off x="3085107" y="532418"/>
          <a:ext cx="964803" cy="505698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smtClean="0"/>
            <a:t>Link State</a:t>
          </a:r>
          <a:endParaRPr lang="en-US" sz="2900" kern="1200" dirty="0"/>
        </a:p>
        <a:p>
          <a:pPr marL="285750" lvl="1" indent="-285750" algn="l" defTabSz="1289050">
            <a:lnSpc>
              <a:spcPct val="90000"/>
            </a:lnSpc>
            <a:spcBef>
              <a:spcPct val="0"/>
            </a:spcBef>
            <a:spcAft>
              <a:spcPct val="15000"/>
            </a:spcAft>
            <a:buChar char="••"/>
          </a:pPr>
          <a:r>
            <a:rPr lang="en-US" sz="2900" kern="1200" dirty="0" smtClean="0"/>
            <a:t>OSPF, IS-IS</a:t>
          </a:r>
          <a:endParaRPr lang="en-US" sz="2900" kern="1200" dirty="0"/>
        </a:p>
      </dsp:txBody>
      <dsp:txXfrm rot="-5400000">
        <a:off x="1039018" y="2625605"/>
        <a:ext cx="5009883" cy="8706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7AD28-D638-49BF-A2D0-B3CEF4EABE33}">
      <dsp:nvSpPr>
        <dsp:cNvPr id="0" name=""/>
        <dsp:cNvSpPr/>
      </dsp:nvSpPr>
      <dsp:spPr>
        <a:xfrm>
          <a:off x="813024" y="635"/>
          <a:ext cx="2582726" cy="15496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Transmit LSAs</a:t>
          </a:r>
          <a:endParaRPr lang="en-US" sz="3100" kern="1200" dirty="0"/>
        </a:p>
      </dsp:txBody>
      <dsp:txXfrm>
        <a:off x="858411" y="46022"/>
        <a:ext cx="2491952" cy="1458861"/>
      </dsp:txXfrm>
    </dsp:sp>
    <dsp:sp modelId="{F7BC60F7-0E54-4BDA-8C94-D3F12FD74086}">
      <dsp:nvSpPr>
        <dsp:cNvPr id="0" name=""/>
        <dsp:cNvSpPr/>
      </dsp:nvSpPr>
      <dsp:spPr>
        <a:xfrm>
          <a:off x="3623030" y="455195"/>
          <a:ext cx="547538" cy="64051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3623030" y="583298"/>
        <a:ext cx="383277" cy="384310"/>
      </dsp:txXfrm>
    </dsp:sp>
    <dsp:sp modelId="{4DBD78B0-F3EA-43AB-A45B-5875CBF04079}">
      <dsp:nvSpPr>
        <dsp:cNvPr id="0" name=""/>
        <dsp:cNvSpPr/>
      </dsp:nvSpPr>
      <dsp:spPr>
        <a:xfrm>
          <a:off x="4428841" y="635"/>
          <a:ext cx="2582726" cy="15496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Create network picture</a:t>
          </a:r>
          <a:endParaRPr lang="en-US" sz="3100" kern="1200" dirty="0"/>
        </a:p>
      </dsp:txBody>
      <dsp:txXfrm>
        <a:off x="4474228" y="46022"/>
        <a:ext cx="2491952" cy="1458861"/>
      </dsp:txXfrm>
    </dsp:sp>
    <dsp:sp modelId="{DDA1C62B-AE6B-4889-B82E-449AF5EAA4B9}">
      <dsp:nvSpPr>
        <dsp:cNvPr id="0" name=""/>
        <dsp:cNvSpPr/>
      </dsp:nvSpPr>
      <dsp:spPr>
        <a:xfrm rot="5400000">
          <a:off x="5446435" y="1731062"/>
          <a:ext cx="547538" cy="64051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rot="-5400000">
        <a:off x="5528050" y="1777551"/>
        <a:ext cx="384310" cy="383277"/>
      </dsp:txXfrm>
    </dsp:sp>
    <dsp:sp modelId="{4BB078FD-6486-4626-922B-EA4E74901F71}">
      <dsp:nvSpPr>
        <dsp:cNvPr id="0" name=""/>
        <dsp:cNvSpPr/>
      </dsp:nvSpPr>
      <dsp:spPr>
        <a:xfrm>
          <a:off x="4428841" y="2583361"/>
          <a:ext cx="2582726" cy="15496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Convert to forwarding table</a:t>
          </a:r>
          <a:endParaRPr lang="en-US" sz="3100" kern="1200" dirty="0"/>
        </a:p>
      </dsp:txBody>
      <dsp:txXfrm>
        <a:off x="4474228" y="2628748"/>
        <a:ext cx="2491952" cy="1458861"/>
      </dsp:txXfrm>
    </dsp:sp>
    <dsp:sp modelId="{DBB34CFA-67D4-4021-A090-1C91E57118B4}">
      <dsp:nvSpPr>
        <dsp:cNvPr id="0" name=""/>
        <dsp:cNvSpPr/>
      </dsp:nvSpPr>
      <dsp:spPr>
        <a:xfrm rot="10800000">
          <a:off x="3654023" y="3037921"/>
          <a:ext cx="547538" cy="64051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rot="10800000">
        <a:off x="3818284" y="3166024"/>
        <a:ext cx="383277" cy="384310"/>
      </dsp:txXfrm>
    </dsp:sp>
    <dsp:sp modelId="{411CEB92-5A5F-49FF-BA78-F142977EC316}">
      <dsp:nvSpPr>
        <dsp:cNvPr id="0" name=""/>
        <dsp:cNvSpPr/>
      </dsp:nvSpPr>
      <dsp:spPr>
        <a:xfrm>
          <a:off x="813024" y="2583361"/>
          <a:ext cx="2582726" cy="15496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Determine packet forwarding</a:t>
          </a:r>
          <a:endParaRPr lang="en-US" sz="3100" kern="1200" dirty="0"/>
        </a:p>
      </dsp:txBody>
      <dsp:txXfrm>
        <a:off x="858411" y="2628748"/>
        <a:ext cx="2491952" cy="1458861"/>
      </dsp:txXfrm>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Times New Roman" pitchFamily="18" charset="0"/>
              </a:defRPr>
            </a:lvl1pPr>
          </a:lstStyle>
          <a:p>
            <a:pPr>
              <a:defRPr/>
            </a:pPr>
            <a:endParaRPr lang="en-US"/>
          </a:p>
        </p:txBody>
      </p:sp>
      <p:sp>
        <p:nvSpPr>
          <p:cNvPr id="50179"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Times New Roman" pitchFamily="18" charset="0"/>
              </a:defRPr>
            </a:lvl1pPr>
          </a:lstStyle>
          <a:p>
            <a:pPr>
              <a:defRPr/>
            </a:pPr>
            <a:fld id="{35FBFB2D-9B04-4693-8CEF-F1BF3507D01F}" type="datetime1">
              <a:rPr lang="en-US"/>
              <a:pPr>
                <a:defRPr/>
              </a:pPr>
              <a:t>5/13/2016</a:t>
            </a:fld>
            <a:endParaRPr lang="en-US" dirty="0"/>
          </a:p>
        </p:txBody>
      </p:sp>
      <p:sp>
        <p:nvSpPr>
          <p:cNvPr id="50180"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Times New Roman" pitchFamily="18" charset="0"/>
              </a:defRPr>
            </a:lvl1pPr>
          </a:lstStyle>
          <a:p>
            <a:pPr>
              <a:defRPr/>
            </a:pPr>
            <a:r>
              <a:rPr lang="en-US"/>
              <a:t>(c) ITT Educational Services, Inc.</a:t>
            </a:r>
          </a:p>
        </p:txBody>
      </p:sp>
      <p:sp>
        <p:nvSpPr>
          <p:cNvPr id="50181"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atin typeface="Times New Roman" pitchFamily="18" charset="0"/>
              </a:defRPr>
            </a:lvl1pPr>
          </a:lstStyle>
          <a:p>
            <a:pPr>
              <a:defRPr/>
            </a:pPr>
            <a:fld id="{BBB00986-1EBD-43AF-B7DA-7E6121364737}" type="slidenum">
              <a:rPr lang="en-US"/>
              <a:pPr>
                <a:defRPr/>
              </a:pPr>
              <a:t>‹#›</a:t>
            </a:fld>
            <a:endParaRPr lang="en-US" dirty="0"/>
          </a:p>
        </p:txBody>
      </p:sp>
    </p:spTree>
    <p:extLst>
      <p:ext uri="{BB962C8B-B14F-4D97-AF65-F5344CB8AC3E}">
        <p14:creationId xmlns:p14="http://schemas.microsoft.com/office/powerpoint/2010/main" val="4242823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Times New Roman" pitchFamily="18" charset="0"/>
              </a:defRPr>
            </a:lvl1pPr>
          </a:lstStyle>
          <a:p>
            <a:pPr>
              <a:defRPr/>
            </a:pPr>
            <a:endParaRPr lang="en-US"/>
          </a:p>
        </p:txBody>
      </p:sp>
      <p:sp>
        <p:nvSpPr>
          <p:cNvPr id="6147"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Times New Roman" pitchFamily="18" charset="0"/>
              </a:defRPr>
            </a:lvl1pPr>
          </a:lstStyle>
          <a:p>
            <a:pPr>
              <a:defRPr/>
            </a:pPr>
            <a:fld id="{F1075F28-7BD8-4647-B8DB-16D033424A62}" type="datetime1">
              <a:rPr lang="en-US"/>
              <a:pPr>
                <a:defRPr/>
              </a:pPr>
              <a:t>5/13/2016</a:t>
            </a:fld>
            <a:endParaRPr lang="en-US" dirty="0"/>
          </a:p>
        </p:txBody>
      </p:sp>
      <p:sp>
        <p:nvSpPr>
          <p:cNvPr id="2355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33450" y="4416425"/>
            <a:ext cx="5143500" cy="418147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Times New Roman" pitchFamily="18" charset="0"/>
              </a:defRPr>
            </a:lvl1pPr>
          </a:lstStyle>
          <a:p>
            <a:pPr>
              <a:defRPr/>
            </a:pPr>
            <a:r>
              <a:rPr lang="en-US"/>
              <a:t>(c) ITT Educational Services, Inc.</a:t>
            </a:r>
          </a:p>
        </p:txBody>
      </p:sp>
      <p:sp>
        <p:nvSpPr>
          <p:cNvPr id="6151" name="Rectangle 7"/>
          <p:cNvSpPr>
            <a:spLocks noGrp="1" noChangeArrowheads="1"/>
          </p:cNvSpPr>
          <p:nvPr>
            <p:ph type="sldNum" sz="quarter" idx="5"/>
          </p:nvPr>
        </p:nvSpPr>
        <p:spPr bwMode="auto">
          <a:xfrm>
            <a:off x="3971925"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atin typeface="Times New Roman" pitchFamily="18" charset="0"/>
              </a:defRPr>
            </a:lvl1pPr>
          </a:lstStyle>
          <a:p>
            <a:pPr>
              <a:defRPr/>
            </a:pPr>
            <a:fld id="{F31CC8B6-42A8-4C12-B9F3-FBD7CB0E540D}" type="slidenum">
              <a:rPr lang="en-US"/>
              <a:pPr>
                <a:defRPr/>
              </a:pPr>
              <a:t>‹#›</a:t>
            </a:fld>
            <a:endParaRPr lang="en-US" dirty="0"/>
          </a:p>
        </p:txBody>
      </p:sp>
    </p:spTree>
    <p:extLst>
      <p:ext uri="{BB962C8B-B14F-4D97-AF65-F5344CB8AC3E}">
        <p14:creationId xmlns:p14="http://schemas.microsoft.com/office/powerpoint/2010/main" val="493358580"/>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2F8F5F60-F187-43BD-843D-045896805F9E}" type="slidenum">
              <a:rPr lang="en-US" smtClean="0">
                <a:latin typeface="Times New Roman" pitchFamily="18" charset="0"/>
              </a:rPr>
              <a:pPr eaLnBrk="1" hangingPunct="1"/>
              <a:t>1</a:t>
            </a:fld>
            <a:endParaRPr lang="en-US" smtClean="0">
              <a:latin typeface="Times New Roman"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Mobile ad-hoc networks use Optimized Link State Routing Protocol (OLSR), another</a:t>
            </a:r>
            <a:r>
              <a:rPr lang="en-US" baseline="0" dirty="0" smtClean="0"/>
              <a:t> </a:t>
            </a:r>
            <a:r>
              <a:rPr lang="en-US" dirty="0" smtClean="0"/>
              <a:t>IP routing protocol.</a:t>
            </a:r>
          </a:p>
          <a:p>
            <a:endParaRPr lang="en-US" dirty="0" smtClean="0"/>
          </a:p>
          <a:p>
            <a:r>
              <a:rPr lang="en-US" dirty="0" smtClean="0"/>
              <a:t>NetWare Link Services Protocol (NLSP) is a link</a:t>
            </a:r>
            <a:r>
              <a:rPr lang="en-US" baseline="0" dirty="0" smtClean="0"/>
              <a:t>-</a:t>
            </a:r>
            <a:r>
              <a:rPr lang="en-US" dirty="0" smtClean="0"/>
              <a:t>state routing protocol in the Novell NetWare architecture.</a:t>
            </a:r>
            <a:r>
              <a:rPr lang="en-US" baseline="0" dirty="0" smtClean="0"/>
              <a:t> </a:t>
            </a:r>
            <a:r>
              <a:rPr lang="en-US" dirty="0" smtClean="0"/>
              <a:t>NLSP is based on the OSI IS-IS protocol and was designed to replace IPX Routing Information Protocol (RIP) and Service Advertisement Protocol (SAP).</a:t>
            </a:r>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13</a:t>
            </a:fld>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word “Open” refers to the nonproprietary nature of OSPF.</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Support variable-length subnet masks and route summarization to reduce the number of routing entries maintained in the routing table.</a:t>
            </a:r>
          </a:p>
          <a:p>
            <a:endParaRPr lang="en-US" dirty="0"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14</a:t>
            </a:fld>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OSPF version 2 (OSPF v2) for IPv4 is defined in RFC 2328.</a:t>
            </a:r>
          </a:p>
          <a:p>
            <a:r>
              <a:rPr lang="en-US" dirty="0" smtClean="0"/>
              <a:t>OSPF Version 3 (OSPF</a:t>
            </a:r>
            <a:r>
              <a:rPr lang="en-US" baseline="0" dirty="0" smtClean="0"/>
              <a:t> v3) for IPv6 is defined </a:t>
            </a:r>
            <a:r>
              <a:rPr lang="en-US" dirty="0" smtClean="0"/>
              <a:t>in RFC 5340.</a:t>
            </a:r>
          </a:p>
          <a:p>
            <a:r>
              <a:rPr lang="en-US" dirty="0" smtClean="0"/>
              <a:t>IS-IS</a:t>
            </a:r>
            <a:r>
              <a:rPr lang="en-US" baseline="0" dirty="0" smtClean="0"/>
              <a:t> is defined in RFC 1195.</a:t>
            </a:r>
            <a:endParaRPr lang="en-US" dirty="0"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15</a:t>
            </a:fld>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dirty="0" smtClean="0"/>
              <a:t>OSPF v3:</a:t>
            </a:r>
          </a:p>
          <a:p>
            <a:endParaRPr lang="en-US" sz="1200" dirty="0" smtClean="0"/>
          </a:p>
          <a:p>
            <a:r>
              <a:rPr lang="en-US" sz="1200" dirty="0" smtClean="0"/>
              <a:t>-I</a:t>
            </a:r>
            <a:r>
              <a:rPr lang="en-US" sz="1200" baseline="0" dirty="0" smtClean="0"/>
              <a:t>s </a:t>
            </a:r>
            <a:r>
              <a:rPr lang="en-US" sz="1200" dirty="0" smtClean="0"/>
              <a:t>based on OSPFv2 with enhancements</a:t>
            </a:r>
          </a:p>
          <a:p>
            <a:r>
              <a:rPr lang="en-US" sz="1200" dirty="0" smtClean="0"/>
              <a:t>-Runs directly on IPv6 and distributes IPv6 prefixes</a:t>
            </a:r>
          </a:p>
          <a:p>
            <a:r>
              <a:rPr lang="en-US" sz="1200" dirty="0" smtClean="0"/>
              <a:t>-Uses 128-bit addresses and link-local addresses</a:t>
            </a:r>
          </a:p>
          <a:p>
            <a:r>
              <a:rPr lang="en-US" sz="1200" dirty="0" smtClean="0"/>
              <a:t>-Can manage multiple addresses and instances per interface</a:t>
            </a:r>
          </a:p>
          <a:p>
            <a:r>
              <a:rPr lang="en-US" sz="1200" dirty="0" smtClean="0"/>
              <a:t>-Can run over a link as opposed to a subnet</a:t>
            </a:r>
          </a:p>
          <a:p>
            <a:r>
              <a:rPr lang="en-US" sz="1200" dirty="0" smtClean="0"/>
              <a:t>-Uses IPsec for authentication</a:t>
            </a:r>
          </a:p>
          <a:p>
            <a:r>
              <a:rPr lang="en-US" sz="1200" dirty="0" smtClean="0"/>
              <a:t>-Removes addressing </a:t>
            </a:r>
            <a:r>
              <a:rPr lang="en-US" sz="1200" dirty="0" err="1" smtClean="0"/>
              <a:t>sematics</a:t>
            </a:r>
            <a:r>
              <a:rPr lang="en-US" sz="1200" dirty="0" smtClean="0"/>
              <a:t> from OSPF packets and LSAs</a:t>
            </a:r>
          </a:p>
          <a:p>
            <a:r>
              <a:rPr lang="en-US" sz="1200" dirty="0" smtClean="0"/>
              <a:t>-Runs on a per-link basis rather than a per-IP-subnet basis</a:t>
            </a:r>
          </a:p>
          <a:p>
            <a:r>
              <a:rPr lang="en-US" sz="1200" dirty="0" smtClean="0"/>
              <a:t>-Generalizes the LSA flooding scope</a:t>
            </a:r>
          </a:p>
          <a:p>
            <a:r>
              <a:rPr lang="en-US" sz="1200" dirty="0" smtClean="0"/>
              <a:t>-Removes authentication from the protocol, allowing the IPv6 packet's Authentication header and Encapsulating Security Payload (ESP) to manage authentication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endParaRPr lang="en-US" dirty="0"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16</a:t>
            </a:fld>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Link</a:t>
            </a:r>
            <a:r>
              <a:rPr lang="en-US" baseline="0" dirty="0" smtClean="0"/>
              <a:t>-</a:t>
            </a:r>
            <a:r>
              <a:rPr lang="en-US" dirty="0" smtClean="0"/>
              <a:t>state routers use the Hello process to discover their neighbor routers:</a:t>
            </a:r>
          </a:p>
          <a:p>
            <a:endParaRPr lang="en-US" dirty="0" smtClean="0"/>
          </a:p>
          <a:p>
            <a:r>
              <a:rPr lang="en-US" dirty="0" smtClean="0"/>
              <a:t>1. Each router builds and transmits a link</a:t>
            </a:r>
            <a:r>
              <a:rPr lang="en-US" baseline="0" dirty="0" smtClean="0"/>
              <a:t>-s</a:t>
            </a:r>
            <a:r>
              <a:rPr lang="en-US" dirty="0" smtClean="0"/>
              <a:t>tate advertisement (LSA). The</a:t>
            </a:r>
            <a:r>
              <a:rPr lang="en-US" baseline="0" dirty="0" smtClean="0"/>
              <a:t> LSA</a:t>
            </a:r>
            <a:r>
              <a:rPr lang="en-US" dirty="0" smtClean="0"/>
              <a:t> contains the list of its neighbors and the cost to cross the network to each of those neighbors. Costs are based on fixed values that are calculated based on link bandwidth.</a:t>
            </a:r>
          </a:p>
          <a:p>
            <a:r>
              <a:rPr lang="en-US" dirty="0" smtClean="0"/>
              <a:t>2. Routers receive LSAs that propagate through the network; each router builds a picture of the network.</a:t>
            </a:r>
          </a:p>
          <a:p>
            <a:r>
              <a:rPr lang="en-US" dirty="0" smtClean="0"/>
              <a:t>3. Link-state routers convert the network picture into a forwarding table.</a:t>
            </a:r>
          </a:p>
          <a:p>
            <a:r>
              <a:rPr lang="en-US" dirty="0" smtClean="0"/>
              <a:t>4.</a:t>
            </a:r>
            <a:r>
              <a:rPr lang="en-US" baseline="0" dirty="0" smtClean="0"/>
              <a:t> Link-state routers </a:t>
            </a:r>
            <a:r>
              <a:rPr lang="en-US" dirty="0" smtClean="0"/>
              <a:t>sort the table according to the lowest-cost route.</a:t>
            </a:r>
          </a:p>
          <a:p>
            <a:r>
              <a:rPr lang="en-US" dirty="0" smtClean="0"/>
              <a:t>4.</a:t>
            </a:r>
            <a:r>
              <a:rPr lang="en-US" baseline="0" dirty="0" smtClean="0"/>
              <a:t> Link-state routers use the</a:t>
            </a:r>
            <a:r>
              <a:rPr lang="en-US" dirty="0" smtClean="0"/>
              <a:t> table to determine how packets should be forwarded through the router.</a:t>
            </a:r>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17</a:t>
            </a:fld>
            <a:endParaRPr 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dirty="0" smtClean="0"/>
              <a:t>Internal router connects only to one OSPF area. All of its interfaces connect to the area in which it is located and does not connect to any other area. </a:t>
            </a:r>
          </a:p>
          <a:p>
            <a:endParaRPr lang="en-US" sz="1200" dirty="0" smtClean="0"/>
          </a:p>
          <a:p>
            <a:r>
              <a:rPr lang="en-US" sz="1200" dirty="0" smtClean="0"/>
              <a:t>If a router connects to more than one area, it is one of the following:</a:t>
            </a:r>
          </a:p>
          <a:p>
            <a:endParaRPr lang="en-US" sz="1200" dirty="0" smtClean="0"/>
          </a:p>
          <a:p>
            <a:r>
              <a:rPr lang="en-US" sz="1200" dirty="0" smtClean="0"/>
              <a:t>-Backbone router:</a:t>
            </a:r>
            <a:r>
              <a:rPr lang="en-US" sz="1200" baseline="0" dirty="0" smtClean="0"/>
              <a:t> </a:t>
            </a:r>
            <a:r>
              <a:rPr lang="en-US" sz="1200" dirty="0" smtClean="0"/>
              <a:t>Has one or more interfaces in Area 0 (the backbone area)</a:t>
            </a:r>
          </a:p>
          <a:p>
            <a:r>
              <a:rPr lang="en-US" sz="1200" dirty="0" smtClean="0"/>
              <a:t>-ABR:</a:t>
            </a:r>
            <a:r>
              <a:rPr lang="en-US" sz="1200" baseline="0" dirty="0" smtClean="0"/>
              <a:t> </a:t>
            </a:r>
            <a:r>
              <a:rPr lang="en-US" sz="1200" dirty="0" smtClean="0"/>
              <a:t>Connects non-backbone areas to the backbone; if OSPF virtual links are used, ABR connects area using the virtual link to another non-backbone area</a:t>
            </a:r>
          </a:p>
          <a:p>
            <a:r>
              <a:rPr lang="en-US" sz="1200" dirty="0" smtClean="0"/>
              <a:t>-ASBR:</a:t>
            </a:r>
            <a:r>
              <a:rPr lang="en-US" sz="1200" baseline="0" dirty="0" smtClean="0"/>
              <a:t> C</a:t>
            </a:r>
            <a:r>
              <a:rPr lang="en-US" sz="1200" dirty="0" smtClean="0"/>
              <a:t>onnects OSPF autonomous system to another AS</a:t>
            </a:r>
          </a:p>
          <a:p>
            <a:endParaRPr lang="en-US" sz="1200" dirty="0" smtClean="0"/>
          </a:p>
          <a:p>
            <a:r>
              <a:rPr lang="en-US" dirty="0" smtClean="0"/>
              <a:t>DR: Router to which all other routers within an area send their LSAs; manages neighbor relationships in a mesh link such as if there were three or more OSPF speakers on an </a:t>
            </a:r>
            <a:r>
              <a:rPr lang="en-US" dirty="0" err="1" smtClean="0"/>
              <a:t>Etherent</a:t>
            </a:r>
            <a:r>
              <a:rPr lang="en-US" dirty="0" smtClean="0"/>
              <a:t> segment</a:t>
            </a:r>
          </a:p>
          <a:p>
            <a:r>
              <a:rPr lang="en-US" dirty="0" smtClean="0"/>
              <a:t>BDR: Takes over for DR if DR fails </a:t>
            </a:r>
            <a:endParaRPr lang="en-US" sz="1200" dirty="0"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18</a:t>
            </a:fld>
            <a:endParaRPr 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One DR per multi-access network</a:t>
            </a:r>
          </a:p>
          <a:p>
            <a:endParaRPr lang="en-US" dirty="0"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19</a:t>
            </a:fld>
            <a:endParaRPr 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dirty="0" smtClean="0"/>
              <a:t>Generates network LSAs for multi-access network</a:t>
            </a:r>
          </a:p>
          <a:p>
            <a:endParaRPr lang="en-US" dirty="0"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20</a:t>
            </a:fld>
            <a:endParaRPr 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OSPF maintains multiple equal-cost routes to all destinations.</a:t>
            </a:r>
          </a:p>
          <a:p>
            <a:endParaRPr lang="en-US" dirty="0" smtClean="0"/>
          </a:p>
          <a:p>
            <a:r>
              <a:rPr lang="en-US" dirty="0" smtClean="0"/>
              <a:t>Each route is the same type: intra-area, inter-area, type 1 external, or type 2 external.</a:t>
            </a:r>
          </a:p>
          <a:p>
            <a:r>
              <a:rPr lang="en-US" dirty="0" smtClean="0"/>
              <a:t>Each route has the same cost and the same associated area.</a:t>
            </a:r>
          </a:p>
          <a:p>
            <a:r>
              <a:rPr lang="en-US" dirty="0" smtClean="0"/>
              <a:t>However, each route specifies a separate next hop and advertising router.</a:t>
            </a:r>
          </a:p>
          <a:p>
            <a:endParaRPr lang="en-US" dirty="0" smtClean="0"/>
          </a:p>
          <a:p>
            <a:endParaRPr lang="en-US" dirty="0" smtClean="0"/>
          </a:p>
          <a:p>
            <a:endParaRPr lang="en-US" dirty="0"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21</a:t>
            </a:fld>
            <a:endParaRPr 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23</a:t>
            </a:fld>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EC8D2AC1-C7CE-4B4C-8C23-38979C958F4F}" type="slidenum">
              <a:rPr lang="en-US" smtClean="0"/>
              <a:pPr eaLnBrk="1" hangingPunct="1"/>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24</a:t>
            </a:fld>
            <a:endParaRPr 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Standards compliant (RFC 2328)</a:t>
            </a:r>
          </a:p>
          <a:p>
            <a:r>
              <a:rPr lang="en-US" dirty="0" smtClean="0"/>
              <a:t>-Point-to-multipoint broadcast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-NBMA (NBMA networks use DRs like broadcast networks, but neighbors must be manually defined rather</a:t>
            </a:r>
            <a:r>
              <a:rPr lang="en-US" baseline="0" dirty="0" smtClean="0"/>
              <a:t> than</a:t>
            </a:r>
            <a:r>
              <a:rPr lang="en-US" dirty="0" smtClean="0"/>
              <a:t> automatically discovered)</a:t>
            </a:r>
          </a:p>
          <a:p>
            <a:endParaRPr lang="en-US" dirty="0" smtClean="0"/>
          </a:p>
          <a:p>
            <a:r>
              <a:rPr lang="en-US" dirty="0" smtClean="0"/>
              <a:t>Cisco</a:t>
            </a:r>
            <a:r>
              <a:rPr lang="en-US" baseline="0" dirty="0" smtClean="0"/>
              <a:t> proprietary</a:t>
            </a:r>
            <a:endParaRPr lang="en-US" dirty="0" smtClean="0"/>
          </a:p>
          <a:p>
            <a:r>
              <a:rPr lang="en-US" dirty="0" smtClean="0"/>
              <a:t>-Broadcast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-Point-to-point implementations</a:t>
            </a:r>
          </a:p>
          <a:p>
            <a:r>
              <a:rPr lang="en-US" dirty="0" smtClean="0"/>
              <a:t>-Point-to-multipoint non-broadcast</a:t>
            </a:r>
          </a:p>
          <a:p>
            <a:endParaRPr lang="en-US" dirty="0" smtClean="0"/>
          </a:p>
          <a:p>
            <a:r>
              <a:rPr lang="en-US" sz="1200" kern="1200" dirty="0" smtClean="0">
                <a:solidFill>
                  <a:schemeClr val="tx1"/>
                </a:solidFill>
                <a:effectLst/>
                <a:latin typeface="Times New Roman" pitchFamily="18" charset="0"/>
                <a:ea typeface="+mn-ea"/>
                <a:cs typeface="+mn-cs"/>
              </a:rPr>
              <a:t>In this context, multi-access means more than two devices connected to the same Layer 2, unlike in Ethernet where multi-access means one device accessing the media multiple times.</a:t>
            </a:r>
          </a:p>
          <a:p>
            <a:endParaRPr lang="en-US" dirty="0"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25</a:t>
            </a:fld>
            <a:endParaRPr 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26</a:t>
            </a:fld>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Example: 192.30.250.00 /18 means the first 18 bits are used to represent the network (the network ID) and the remaining 14 bits are used to identify hosts (the host ID). Common prefixes are 8, 16, 24, and 32. </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Open</a:t>
            </a:r>
            <a:r>
              <a:rPr lang="en-US" baseline="0" dirty="0" smtClean="0"/>
              <a:t> Shortest Path First (OSPF) and </a:t>
            </a:r>
            <a:r>
              <a:rPr lang="en-US" dirty="0" smtClean="0"/>
              <a:t>the exterior gateway</a:t>
            </a:r>
            <a:r>
              <a:rPr lang="en-US" baseline="0" dirty="0" smtClean="0"/>
              <a:t> protocol </a:t>
            </a:r>
            <a:r>
              <a:rPr lang="en-US" dirty="0" smtClean="0"/>
              <a:t>Border Gateway Protocol (BGP) support CIDR.</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Exterior Gateway Protocol (EGP) and Routing Information Protocol (RIP) do not support CIDR.</a:t>
            </a:r>
          </a:p>
          <a:p>
            <a:endParaRPr lang="en-US" dirty="0"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5</a:t>
            </a:fld>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ln/>
        </p:spPr>
        <p:txBody>
          <a:bodyPr/>
          <a:lstStyle/>
          <a:p>
            <a:endParaRPr lang="en-US" dirty="0" smtClean="0"/>
          </a:p>
        </p:txBody>
      </p:sp>
      <p:sp>
        <p:nvSpPr>
          <p:cNvPr id="15363" name="Date Placeholder 3"/>
          <p:cNvSpPr>
            <a:spLocks noGrp="1"/>
          </p:cNvSpPr>
          <p:nvPr>
            <p:ph type="dt" sz="quarter" idx="1"/>
          </p:nvPr>
        </p:nvSpPr>
        <p:spPr>
          <a:noFill/>
        </p:spPr>
        <p:txBody>
          <a:bodyPr/>
          <a:lstStyle/>
          <a:p>
            <a:pPr defTabSz="931863"/>
            <a:fld id="{00404F14-1AEA-46D4-A93C-4A22536B33E6}" type="datetime1">
              <a:rPr lang="en-US" smtClean="0">
                <a:cs typeface="Arial" charset="0"/>
              </a:rPr>
              <a:pPr defTabSz="931863"/>
              <a:t>5/13/2016</a:t>
            </a:fld>
            <a:endParaRPr lang="en-US" smtClean="0">
              <a:cs typeface="Arial" charset="0"/>
            </a:endParaRPr>
          </a:p>
        </p:txBody>
      </p:sp>
      <p:sp>
        <p:nvSpPr>
          <p:cNvPr id="15364" name="Footer Placeholder 4"/>
          <p:cNvSpPr>
            <a:spLocks noGrp="1"/>
          </p:cNvSpPr>
          <p:nvPr>
            <p:ph type="ftr" sz="quarter" idx="4"/>
          </p:nvPr>
        </p:nvSpPr>
        <p:spPr>
          <a:noFill/>
        </p:spPr>
        <p:txBody>
          <a:bodyPr/>
          <a:lstStyle/>
          <a:p>
            <a:pPr defTabSz="931863"/>
            <a:r>
              <a:rPr lang="en-US" smtClean="0">
                <a:cs typeface="Arial" charset="0"/>
              </a:rPr>
              <a:t>(c) ITT Educational Services, Inc.</a:t>
            </a:r>
          </a:p>
        </p:txBody>
      </p:sp>
      <p:sp>
        <p:nvSpPr>
          <p:cNvPr id="15365" name="Slide Number Placeholder 5"/>
          <p:cNvSpPr>
            <a:spLocks noGrp="1"/>
          </p:cNvSpPr>
          <p:nvPr>
            <p:ph type="sldNum" sz="quarter" idx="5"/>
          </p:nvPr>
        </p:nvSpPr>
        <p:spPr>
          <a:noFill/>
        </p:spPr>
        <p:txBody>
          <a:bodyPr/>
          <a:lstStyle/>
          <a:p>
            <a:pPr defTabSz="931863"/>
            <a:fld id="{27B8DDA3-BD0F-4578-984D-E9BFFB84130E}" type="slidenum">
              <a:rPr lang="en-US" smtClean="0">
                <a:cs typeface="Arial" charset="0"/>
              </a:rPr>
              <a:pPr defTabSz="931863"/>
              <a:t>6</a:t>
            </a:fld>
            <a:endParaRPr lang="en-US"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ln/>
        </p:spPr>
        <p:txBody>
          <a:bodyPr/>
          <a:lstStyle/>
          <a:p>
            <a:pPr marL="171450" indent="-171450">
              <a:buFont typeface="Arial" pitchFamily="34" charset="0"/>
              <a:buChar char="•"/>
            </a:pPr>
            <a:r>
              <a:rPr lang="en-US" dirty="0" err="1" smtClean="0"/>
              <a:t>Classful</a:t>
            </a:r>
            <a:r>
              <a:rPr lang="en-US" baseline="0" dirty="0" smtClean="0"/>
              <a:t> network allocation could be performed by working with IP addresses in standard dot notation</a:t>
            </a:r>
          </a:p>
          <a:p>
            <a:pPr marL="171450" indent="-171450">
              <a:buFont typeface="Arial" pitchFamily="34" charset="0"/>
              <a:buChar char="•"/>
            </a:pPr>
            <a:r>
              <a:rPr lang="en-US" baseline="0" dirty="0" smtClean="0"/>
              <a:t>CIDR works with IP addresses expressed in binary.</a:t>
            </a:r>
          </a:p>
          <a:p>
            <a:pPr marL="171450" indent="-171450">
              <a:buFont typeface="Arial" pitchFamily="34" charset="0"/>
              <a:buChar char="•"/>
            </a:pPr>
            <a:endParaRPr lang="en-US" baseline="0" dirty="0" smtClean="0"/>
          </a:p>
          <a:p>
            <a:endParaRPr lang="en-US" dirty="0" smtClean="0"/>
          </a:p>
        </p:txBody>
      </p:sp>
      <p:sp>
        <p:nvSpPr>
          <p:cNvPr id="15363" name="Date Placeholder 3"/>
          <p:cNvSpPr>
            <a:spLocks noGrp="1"/>
          </p:cNvSpPr>
          <p:nvPr>
            <p:ph type="dt" sz="quarter" idx="1"/>
          </p:nvPr>
        </p:nvSpPr>
        <p:spPr>
          <a:noFill/>
        </p:spPr>
        <p:txBody>
          <a:bodyPr/>
          <a:lstStyle/>
          <a:p>
            <a:pPr defTabSz="931863"/>
            <a:fld id="{00404F14-1AEA-46D4-A93C-4A22536B33E6}" type="datetime1">
              <a:rPr lang="en-US" smtClean="0">
                <a:cs typeface="Arial" charset="0"/>
              </a:rPr>
              <a:pPr defTabSz="931863"/>
              <a:t>5/13/2016</a:t>
            </a:fld>
            <a:endParaRPr lang="en-US" smtClean="0">
              <a:cs typeface="Arial" charset="0"/>
            </a:endParaRPr>
          </a:p>
        </p:txBody>
      </p:sp>
      <p:sp>
        <p:nvSpPr>
          <p:cNvPr id="15364" name="Footer Placeholder 4"/>
          <p:cNvSpPr>
            <a:spLocks noGrp="1"/>
          </p:cNvSpPr>
          <p:nvPr>
            <p:ph type="ftr" sz="quarter" idx="4"/>
          </p:nvPr>
        </p:nvSpPr>
        <p:spPr>
          <a:noFill/>
        </p:spPr>
        <p:txBody>
          <a:bodyPr/>
          <a:lstStyle/>
          <a:p>
            <a:pPr defTabSz="931863"/>
            <a:r>
              <a:rPr lang="en-US" smtClean="0">
                <a:cs typeface="Arial" charset="0"/>
              </a:rPr>
              <a:t>(c) ITT Educational Services, Inc.</a:t>
            </a:r>
          </a:p>
        </p:txBody>
      </p:sp>
      <p:sp>
        <p:nvSpPr>
          <p:cNvPr id="15365" name="Slide Number Placeholder 5"/>
          <p:cNvSpPr>
            <a:spLocks noGrp="1"/>
          </p:cNvSpPr>
          <p:nvPr>
            <p:ph type="sldNum" sz="quarter" idx="5"/>
          </p:nvPr>
        </p:nvSpPr>
        <p:spPr>
          <a:noFill/>
        </p:spPr>
        <p:txBody>
          <a:bodyPr/>
          <a:lstStyle/>
          <a:p>
            <a:pPr defTabSz="931863"/>
            <a:fld id="{27B8DDA3-BD0F-4578-984D-E9BFFB84130E}" type="slidenum">
              <a:rPr lang="en-US" smtClean="0">
                <a:cs typeface="Arial" charset="0"/>
              </a:rPr>
              <a:pPr defTabSz="931863"/>
              <a:t>7</a:t>
            </a:fld>
            <a:endParaRPr lang="en-US"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ln/>
        </p:spPr>
        <p:txBody>
          <a:bodyPr/>
          <a:lstStyle/>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Students can find</a:t>
            </a:r>
            <a:r>
              <a:rPr lang="en-US" baseline="0" dirty="0" smtClean="0"/>
              <a:t> greater detail on </a:t>
            </a:r>
            <a:r>
              <a:rPr lang="en-US" baseline="0" dirty="0" err="1" smtClean="0"/>
              <a:t>subnetting</a:t>
            </a:r>
            <a:r>
              <a:rPr lang="en-US" baseline="0" dirty="0" smtClean="0"/>
              <a:t> in activity 4.4</a:t>
            </a:r>
          </a:p>
          <a:p>
            <a:pPr marL="171450" indent="-171450">
              <a:buFont typeface="Arial" pitchFamily="34" charset="0"/>
              <a:buChar char="•"/>
            </a:pPr>
            <a:endParaRPr lang="en-US" b="1" dirty="0" smtClean="0"/>
          </a:p>
        </p:txBody>
      </p:sp>
      <p:sp>
        <p:nvSpPr>
          <p:cNvPr id="15363" name="Date Placeholder 3"/>
          <p:cNvSpPr>
            <a:spLocks noGrp="1"/>
          </p:cNvSpPr>
          <p:nvPr>
            <p:ph type="dt" sz="quarter" idx="1"/>
          </p:nvPr>
        </p:nvSpPr>
        <p:spPr>
          <a:noFill/>
        </p:spPr>
        <p:txBody>
          <a:bodyPr/>
          <a:lstStyle/>
          <a:p>
            <a:pPr defTabSz="931863"/>
            <a:fld id="{00404F14-1AEA-46D4-A93C-4A22536B33E6}" type="datetime1">
              <a:rPr lang="en-US" smtClean="0">
                <a:cs typeface="Arial" charset="0"/>
              </a:rPr>
              <a:pPr defTabSz="931863"/>
              <a:t>5/13/2016</a:t>
            </a:fld>
            <a:endParaRPr lang="en-US" smtClean="0">
              <a:cs typeface="Arial" charset="0"/>
            </a:endParaRPr>
          </a:p>
        </p:txBody>
      </p:sp>
      <p:sp>
        <p:nvSpPr>
          <p:cNvPr id="15364" name="Footer Placeholder 4"/>
          <p:cNvSpPr>
            <a:spLocks noGrp="1"/>
          </p:cNvSpPr>
          <p:nvPr>
            <p:ph type="ftr" sz="quarter" idx="4"/>
          </p:nvPr>
        </p:nvSpPr>
        <p:spPr>
          <a:noFill/>
        </p:spPr>
        <p:txBody>
          <a:bodyPr/>
          <a:lstStyle/>
          <a:p>
            <a:pPr defTabSz="931863"/>
            <a:r>
              <a:rPr lang="en-US" smtClean="0">
                <a:cs typeface="Arial" charset="0"/>
              </a:rPr>
              <a:t>(c) ITT Educational Services, Inc.</a:t>
            </a:r>
          </a:p>
        </p:txBody>
      </p:sp>
      <p:sp>
        <p:nvSpPr>
          <p:cNvPr id="15365" name="Slide Number Placeholder 5"/>
          <p:cNvSpPr>
            <a:spLocks noGrp="1"/>
          </p:cNvSpPr>
          <p:nvPr>
            <p:ph type="sldNum" sz="quarter" idx="5"/>
          </p:nvPr>
        </p:nvSpPr>
        <p:spPr>
          <a:noFill/>
        </p:spPr>
        <p:txBody>
          <a:bodyPr/>
          <a:lstStyle/>
          <a:p>
            <a:pPr defTabSz="931863"/>
            <a:fld id="{27B8DDA3-BD0F-4578-984D-E9BFFB84130E}" type="slidenum">
              <a:rPr lang="en-US" smtClean="0">
                <a:cs typeface="Arial" charset="0"/>
              </a:rPr>
              <a:pPr defTabSz="931863"/>
              <a:t>8</a:t>
            </a:fld>
            <a:endParaRPr lang="en-US"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IPv6 was designed for fully classless addressing. IPv6 uses CIDR routing technology and CIDR notation in the same way as IPv4.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Anyone with at least two consecutive class Cs can use CIDR.</a:t>
            </a: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9</a:t>
            </a:fld>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Routing protocols dynamically communicate information about all network paths that may be used to reach a destination network and select the</a:t>
            </a:r>
            <a:r>
              <a:rPr lang="en-US" sz="1200" baseline="0" dirty="0" smtClean="0"/>
              <a:t> </a:t>
            </a:r>
            <a:r>
              <a:rPr lang="en-US" sz="1200" dirty="0" smtClean="0"/>
              <a:t>best path.</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Distance vector routing</a:t>
            </a:r>
            <a:r>
              <a:rPr lang="en-US" baseline="0" dirty="0" smtClean="0"/>
              <a:t> protocols use a distance calculation and an outgoing network interface (a vector) to choose the best path to a destination network.</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(Distance vector</a:t>
            </a:r>
            <a:r>
              <a:rPr lang="en-US" sz="1200" baseline="0" dirty="0" smtClean="0"/>
              <a:t> routing protocols were covered in Unit 8.)</a:t>
            </a: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Link-state routing protocols: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-Each router or node generates information about its directly connected links, creating a connectivity map; passes around the entire network so every router in the area has the same information -- an identical view of the network topology</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-Each router or node runs the </a:t>
            </a:r>
            <a:r>
              <a:rPr lang="en-US" sz="1200" dirty="0" err="1" smtClean="0"/>
              <a:t>Dijkstra</a:t>
            </a:r>
            <a:r>
              <a:rPr lang="en-US" sz="1200" dirty="0" smtClean="0"/>
              <a:t> algorithm to calculate the optimal path through the internetwork</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-The collection of best paths form the node's routing table</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-Any link state changes are flooded across the network</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Link-state routing</a:t>
            </a:r>
            <a:r>
              <a:rPr lang="en-US" sz="1200" baseline="0" dirty="0" smtClean="0"/>
              <a:t> protocols tr</a:t>
            </a:r>
            <a:r>
              <a:rPr lang="en-US" sz="1200" dirty="0" smtClean="0"/>
              <a:t>ack the status and connection type of each link.</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Think</a:t>
            </a:r>
            <a:r>
              <a:rPr lang="en-US" sz="1200" baseline="0" dirty="0" smtClean="0"/>
              <a:t> of </a:t>
            </a:r>
            <a:r>
              <a:rPr lang="en-US" sz="1200" dirty="0" smtClean="0"/>
              <a:t>link</a:t>
            </a:r>
            <a:r>
              <a:rPr lang="en-US" sz="1200" baseline="0" dirty="0" smtClean="0"/>
              <a:t> </a:t>
            </a:r>
            <a:r>
              <a:rPr lang="en-US" sz="1200" dirty="0" smtClean="0"/>
              <a:t>states as the status of the interfaces on the router.</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Link-state routing protocols will choose a path with more hops but a faster medium over a path with fewer</a:t>
            </a:r>
            <a:r>
              <a:rPr lang="en-US" sz="1200" baseline="0" dirty="0" smtClean="0"/>
              <a:t> hops </a:t>
            </a:r>
            <a:r>
              <a:rPr lang="en-US" sz="1200" dirty="0" smtClean="0"/>
              <a:t>over a slower medium.</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Analogy: Information available to a distance vector router is a road sign; link-state routing protocols are like a road map.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11</a:t>
            </a:fld>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5E74251F-2B1D-4286-861A-5B0689DF15A6}" type="datetime1">
              <a:rPr lang="en-US" smtClean="0">
                <a:latin typeface="Times New Roman" pitchFamily="18" charset="0"/>
              </a:rPr>
              <a:pPr eaLnBrk="1" hangingPunct="1"/>
              <a:t>5/13/2016</a:t>
            </a:fld>
            <a:endParaRPr lang="en-US" smtClean="0">
              <a:latin typeface="Times New Roman" pitchFamily="18" charset="0"/>
            </a:endParaRPr>
          </a:p>
        </p:txBody>
      </p:sp>
      <p:sp>
        <p:nvSpPr>
          <p:cNvPr id="266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r>
              <a:rPr lang="en-US" smtClean="0">
                <a:latin typeface="Times New Roman" pitchFamily="18" charset="0"/>
              </a:rPr>
              <a:t>(c) ITT Educational Services, Inc.</a:t>
            </a:r>
          </a:p>
        </p:txBody>
      </p:sp>
      <p:sp>
        <p:nvSpPr>
          <p:cNvPr id="266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6ED769F6-7C63-4350-9DD4-EF2A84200F79}" type="slidenum">
              <a:rPr lang="en-US" smtClean="0">
                <a:latin typeface="Times New Roman" pitchFamily="18" charset="0"/>
              </a:rPr>
              <a:pPr eaLnBrk="1" hangingPunct="1"/>
              <a:t>12</a:t>
            </a:fld>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7" descr="bg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5"/>
          <p:cNvSpPr txBox="1">
            <a:spLocks noChangeArrowheads="1"/>
          </p:cNvSpPr>
          <p:nvPr/>
        </p:nvSpPr>
        <p:spPr bwMode="auto">
          <a:xfrm>
            <a:off x="5457825" y="6477000"/>
            <a:ext cx="3343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spcBef>
                <a:spcPct val="50000"/>
              </a:spcBef>
            </a:pPr>
            <a:r>
              <a:rPr lang="en-US" sz="800">
                <a:solidFill>
                  <a:schemeClr val="bg1"/>
                </a:solidFill>
              </a:rPr>
              <a:t>© ITT Educational Services, Inc. All rights reserved.</a:t>
            </a:r>
          </a:p>
        </p:txBody>
      </p:sp>
      <p:sp>
        <p:nvSpPr>
          <p:cNvPr id="681988" name="Rectangle 4"/>
          <p:cNvSpPr>
            <a:spLocks noGrp="1" noChangeArrowheads="1"/>
          </p:cNvSpPr>
          <p:nvPr>
            <p:ph type="subTitle" idx="1"/>
          </p:nvPr>
        </p:nvSpPr>
        <p:spPr>
          <a:xfrm>
            <a:off x="1295400" y="2133600"/>
            <a:ext cx="7086600" cy="584775"/>
          </a:xfrm>
        </p:spPr>
        <p:txBody>
          <a:bodyPr>
            <a:spAutoFit/>
          </a:bodyPr>
          <a:lstStyle>
            <a:lvl1pPr marL="0" indent="0">
              <a:buFont typeface="Wingdings" pitchFamily="2" charset="2"/>
              <a:buNone/>
              <a:defRPr sz="3200" b="0">
                <a:solidFill>
                  <a:schemeClr val="bg1"/>
                </a:solidFill>
              </a:defRPr>
            </a:lvl1pPr>
          </a:lstStyle>
          <a:p>
            <a:r>
              <a:rPr lang="en-US" dirty="0" smtClean="0"/>
              <a:t>Click to edit Master subtitle style</a:t>
            </a:r>
            <a:endParaRPr lang="en-US" dirty="0"/>
          </a:p>
        </p:txBody>
      </p:sp>
    </p:spTree>
    <p:extLst>
      <p:ext uri="{BB962C8B-B14F-4D97-AF65-F5344CB8AC3E}">
        <p14:creationId xmlns:p14="http://schemas.microsoft.com/office/powerpoint/2010/main" val="3921837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1800"/>
            </a:lvl1pPr>
            <a:lvl2pPr>
              <a:defRPr sz="1600"/>
            </a:lvl2pPr>
            <a:lvl3pPr>
              <a:defRPr sz="1400"/>
            </a:lvl3pPr>
            <a:lvl4pPr>
              <a:defRPr sz="12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22013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760625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bg2.jp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6297613"/>
            <a:ext cx="914400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539750" y="304800"/>
            <a:ext cx="82994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539750" y="1295400"/>
            <a:ext cx="829945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Text Box 5"/>
          <p:cNvSpPr txBox="1">
            <a:spLocks noChangeArrowheads="1"/>
          </p:cNvSpPr>
          <p:nvPr/>
        </p:nvSpPr>
        <p:spPr bwMode="auto">
          <a:xfrm>
            <a:off x="5146675" y="6496050"/>
            <a:ext cx="3302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spcBef>
                <a:spcPct val="50000"/>
              </a:spcBef>
            </a:pPr>
            <a:r>
              <a:rPr lang="en-US" sz="800">
                <a:solidFill>
                  <a:schemeClr val="bg1"/>
                </a:solidFill>
              </a:rPr>
              <a:t>© ITT Educational Services, Inc. All rights reserved.</a:t>
            </a:r>
          </a:p>
        </p:txBody>
      </p:sp>
      <p:sp>
        <p:nvSpPr>
          <p:cNvPr id="1030" name="Text Box 6"/>
          <p:cNvSpPr txBox="1">
            <a:spLocks noChangeArrowheads="1"/>
          </p:cNvSpPr>
          <p:nvPr/>
        </p:nvSpPr>
        <p:spPr bwMode="auto">
          <a:xfrm>
            <a:off x="8382000" y="6496050"/>
            <a:ext cx="5810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800">
                <a:solidFill>
                  <a:schemeClr val="bg1"/>
                </a:solidFill>
              </a:rPr>
              <a:t>Page </a:t>
            </a:r>
            <a:fld id="{5A593CF4-9699-4CAE-B9CD-A8000E5C06D6}" type="slidenum">
              <a:rPr lang="en-US" sz="800">
                <a:solidFill>
                  <a:schemeClr val="bg1"/>
                </a:solidFill>
              </a:rPr>
              <a:pPr/>
              <a:t>‹#›</a:t>
            </a:fld>
            <a:endParaRPr lang="en-US" sz="800">
              <a:solidFill>
                <a:schemeClr val="bg1"/>
              </a:solidFill>
            </a:endParaRPr>
          </a:p>
        </p:txBody>
      </p:sp>
      <p:sp>
        <p:nvSpPr>
          <p:cNvPr id="1031" name="Text Box 5"/>
          <p:cNvSpPr txBox="1">
            <a:spLocks noChangeArrowheads="1"/>
          </p:cNvSpPr>
          <p:nvPr userDrawn="1"/>
        </p:nvSpPr>
        <p:spPr bwMode="auto">
          <a:xfrm>
            <a:off x="95250" y="6478588"/>
            <a:ext cx="3302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000">
                <a:solidFill>
                  <a:schemeClr val="bg1"/>
                </a:solidFill>
              </a:rPr>
              <a:t>IS3120 Network Communications Infrastructure</a:t>
            </a:r>
          </a:p>
        </p:txBody>
      </p:sp>
    </p:spTree>
  </p:cSld>
  <p:clrMap bg1="lt1" tx1="dk1" bg2="lt2" tx2="dk2" accent1="accent1" accent2="accent2" accent3="accent3" accent4="accent4" accent5="accent5" accent6="accent6" hlink="hlink" folHlink="folHlink"/>
  <p:sldLayoutIdLst>
    <p:sldLayoutId id="2147484026" r:id="rId1"/>
    <p:sldLayoutId id="2147484024" r:id="rId2"/>
    <p:sldLayoutId id="2147484025" r:id="rId3"/>
  </p:sldLayoutIdLst>
  <p:txStyles>
    <p:titleStyle>
      <a:lvl1pPr algn="l" rtl="0" eaLnBrk="0" fontAlgn="base" hangingPunct="0">
        <a:spcBef>
          <a:spcPct val="0"/>
        </a:spcBef>
        <a:spcAft>
          <a:spcPct val="0"/>
        </a:spcAft>
        <a:defRPr sz="2400" b="1">
          <a:solidFill>
            <a:srgbClr val="00407A"/>
          </a:solidFill>
          <a:latin typeface="+mj-lt"/>
          <a:ea typeface="+mj-ea"/>
          <a:cs typeface="+mj-cs"/>
        </a:defRPr>
      </a:lvl1pPr>
      <a:lvl2pPr algn="l" rtl="0" eaLnBrk="0" fontAlgn="base" hangingPunct="0">
        <a:spcBef>
          <a:spcPct val="0"/>
        </a:spcBef>
        <a:spcAft>
          <a:spcPct val="0"/>
        </a:spcAft>
        <a:defRPr sz="2400" b="1">
          <a:solidFill>
            <a:srgbClr val="00407A"/>
          </a:solidFill>
          <a:latin typeface="Arial" charset="0"/>
        </a:defRPr>
      </a:lvl2pPr>
      <a:lvl3pPr algn="l" rtl="0" eaLnBrk="0" fontAlgn="base" hangingPunct="0">
        <a:spcBef>
          <a:spcPct val="0"/>
        </a:spcBef>
        <a:spcAft>
          <a:spcPct val="0"/>
        </a:spcAft>
        <a:defRPr sz="2400" b="1">
          <a:solidFill>
            <a:srgbClr val="00407A"/>
          </a:solidFill>
          <a:latin typeface="Arial" charset="0"/>
        </a:defRPr>
      </a:lvl3pPr>
      <a:lvl4pPr algn="l" rtl="0" eaLnBrk="0" fontAlgn="base" hangingPunct="0">
        <a:spcBef>
          <a:spcPct val="0"/>
        </a:spcBef>
        <a:spcAft>
          <a:spcPct val="0"/>
        </a:spcAft>
        <a:defRPr sz="2400" b="1">
          <a:solidFill>
            <a:srgbClr val="00407A"/>
          </a:solidFill>
          <a:latin typeface="Arial" charset="0"/>
        </a:defRPr>
      </a:lvl4pPr>
      <a:lvl5pPr algn="l" rtl="0" eaLnBrk="0" fontAlgn="base" hangingPunct="0">
        <a:spcBef>
          <a:spcPct val="0"/>
        </a:spcBef>
        <a:spcAft>
          <a:spcPct val="0"/>
        </a:spcAft>
        <a:defRPr sz="2400" b="1">
          <a:solidFill>
            <a:srgbClr val="00407A"/>
          </a:solidFill>
          <a:latin typeface="Arial" charset="0"/>
        </a:defRPr>
      </a:lvl5pPr>
      <a:lvl6pPr marL="457200" algn="l" rtl="0" eaLnBrk="0" fontAlgn="base" hangingPunct="0">
        <a:spcBef>
          <a:spcPct val="0"/>
        </a:spcBef>
        <a:spcAft>
          <a:spcPct val="0"/>
        </a:spcAft>
        <a:defRPr sz="3800" b="1">
          <a:solidFill>
            <a:srgbClr val="00407A"/>
          </a:solidFill>
          <a:latin typeface="Arial" charset="0"/>
        </a:defRPr>
      </a:lvl6pPr>
      <a:lvl7pPr marL="914400" algn="l" rtl="0" eaLnBrk="0" fontAlgn="base" hangingPunct="0">
        <a:spcBef>
          <a:spcPct val="0"/>
        </a:spcBef>
        <a:spcAft>
          <a:spcPct val="0"/>
        </a:spcAft>
        <a:defRPr sz="3800" b="1">
          <a:solidFill>
            <a:srgbClr val="00407A"/>
          </a:solidFill>
          <a:latin typeface="Arial" charset="0"/>
        </a:defRPr>
      </a:lvl7pPr>
      <a:lvl8pPr marL="1371600" algn="l" rtl="0" eaLnBrk="0" fontAlgn="base" hangingPunct="0">
        <a:spcBef>
          <a:spcPct val="0"/>
        </a:spcBef>
        <a:spcAft>
          <a:spcPct val="0"/>
        </a:spcAft>
        <a:defRPr sz="3800" b="1">
          <a:solidFill>
            <a:srgbClr val="00407A"/>
          </a:solidFill>
          <a:latin typeface="Arial" charset="0"/>
        </a:defRPr>
      </a:lvl8pPr>
      <a:lvl9pPr marL="1828800" algn="l" rtl="0" eaLnBrk="0" fontAlgn="base" hangingPunct="0">
        <a:spcBef>
          <a:spcPct val="0"/>
        </a:spcBef>
        <a:spcAft>
          <a:spcPct val="0"/>
        </a:spcAft>
        <a:defRPr sz="3800" b="1">
          <a:solidFill>
            <a:srgbClr val="00407A"/>
          </a:solidFill>
          <a:latin typeface="Arial" charset="0"/>
        </a:defRPr>
      </a:lvl9pPr>
    </p:titleStyle>
    <p:bodyStyle>
      <a:lvl1pPr marL="233363" indent="-233363" algn="l" rtl="0" eaLnBrk="0" fontAlgn="base" hangingPunct="0">
        <a:spcBef>
          <a:spcPct val="20000"/>
        </a:spcBef>
        <a:spcAft>
          <a:spcPct val="0"/>
        </a:spcAft>
        <a:buClr>
          <a:srgbClr val="ED6E2E"/>
        </a:buClr>
        <a:buFont typeface="Wingdings" pitchFamily="2" charset="2"/>
        <a:buChar char="§"/>
        <a:defRPr>
          <a:solidFill>
            <a:schemeClr val="tx1"/>
          </a:solidFill>
          <a:latin typeface="+mn-lt"/>
          <a:ea typeface="+mn-ea"/>
          <a:cs typeface="+mn-cs"/>
        </a:defRPr>
      </a:lvl1pPr>
      <a:lvl2pPr marL="687388" indent="-231775" algn="l" rtl="0" eaLnBrk="0" fontAlgn="base" hangingPunct="0">
        <a:spcBef>
          <a:spcPct val="20000"/>
        </a:spcBef>
        <a:spcAft>
          <a:spcPct val="0"/>
        </a:spcAft>
        <a:buClr>
          <a:srgbClr val="ED6E2E"/>
        </a:buClr>
        <a:buSzPct val="85000"/>
        <a:buFont typeface="Times"/>
        <a:buChar char="•"/>
        <a:defRPr sz="1600">
          <a:solidFill>
            <a:schemeClr val="tx1"/>
          </a:solidFill>
          <a:latin typeface="+mn-lt"/>
        </a:defRPr>
      </a:lvl2pPr>
      <a:lvl3pPr marL="1143000" indent="-228600" algn="l" rtl="0" eaLnBrk="0" fontAlgn="base" hangingPunct="0">
        <a:spcBef>
          <a:spcPct val="20000"/>
        </a:spcBef>
        <a:spcAft>
          <a:spcPct val="0"/>
        </a:spcAft>
        <a:buClr>
          <a:srgbClr val="ED6E2E"/>
        </a:buClr>
        <a:buChar char="-"/>
        <a:defRPr sz="1400">
          <a:solidFill>
            <a:schemeClr val="tx1"/>
          </a:solidFill>
          <a:latin typeface="+mn-lt"/>
        </a:defRPr>
      </a:lvl3pPr>
      <a:lvl4pPr marL="1544638" indent="-173038" algn="l" rtl="0" eaLnBrk="0" fontAlgn="base" hangingPunct="0">
        <a:spcBef>
          <a:spcPct val="20000"/>
        </a:spcBef>
        <a:spcAft>
          <a:spcPct val="0"/>
        </a:spcAft>
        <a:buClr>
          <a:srgbClr val="ED6E2E"/>
        </a:buClr>
        <a:buSzPct val="90000"/>
        <a:buChar char="›"/>
        <a:defRPr sz="1200">
          <a:solidFill>
            <a:schemeClr val="tx1"/>
          </a:solidFill>
          <a:latin typeface="+mn-lt"/>
        </a:defRPr>
      </a:lvl4pPr>
      <a:lvl5pPr marL="2052638" indent="-222250" algn="l" rtl="0" eaLnBrk="0" fontAlgn="base" hangingPunct="0">
        <a:spcBef>
          <a:spcPct val="20000"/>
        </a:spcBef>
        <a:spcAft>
          <a:spcPct val="0"/>
        </a:spcAft>
        <a:buClr>
          <a:srgbClr val="ED6E2E"/>
        </a:buClr>
        <a:buChar char="-"/>
        <a:defRPr sz="1000">
          <a:solidFill>
            <a:schemeClr val="tx1"/>
          </a:solidFill>
          <a:latin typeface="+mn-lt"/>
        </a:defRPr>
      </a:lvl5pPr>
      <a:lvl6pPr marL="2509838" indent="-222250" algn="l" rtl="0" eaLnBrk="0" fontAlgn="base" hangingPunct="0">
        <a:spcBef>
          <a:spcPct val="20000"/>
        </a:spcBef>
        <a:spcAft>
          <a:spcPct val="0"/>
        </a:spcAft>
        <a:buClr>
          <a:srgbClr val="ED6E2E"/>
        </a:buClr>
        <a:buChar char="-"/>
        <a:defRPr sz="1600">
          <a:solidFill>
            <a:schemeClr val="tx1"/>
          </a:solidFill>
          <a:latin typeface="+mn-lt"/>
        </a:defRPr>
      </a:lvl6pPr>
      <a:lvl7pPr marL="2967038" indent="-222250" algn="l" rtl="0" eaLnBrk="0" fontAlgn="base" hangingPunct="0">
        <a:spcBef>
          <a:spcPct val="20000"/>
        </a:spcBef>
        <a:spcAft>
          <a:spcPct val="0"/>
        </a:spcAft>
        <a:buClr>
          <a:srgbClr val="ED6E2E"/>
        </a:buClr>
        <a:buChar char="-"/>
        <a:defRPr sz="1600">
          <a:solidFill>
            <a:schemeClr val="tx1"/>
          </a:solidFill>
          <a:latin typeface="+mn-lt"/>
        </a:defRPr>
      </a:lvl7pPr>
      <a:lvl8pPr marL="3424238" indent="-222250" algn="l" rtl="0" eaLnBrk="0" fontAlgn="base" hangingPunct="0">
        <a:spcBef>
          <a:spcPct val="20000"/>
        </a:spcBef>
        <a:spcAft>
          <a:spcPct val="0"/>
        </a:spcAft>
        <a:buClr>
          <a:srgbClr val="ED6E2E"/>
        </a:buClr>
        <a:buChar char="-"/>
        <a:defRPr sz="1600">
          <a:solidFill>
            <a:schemeClr val="tx1"/>
          </a:solidFill>
          <a:latin typeface="+mn-lt"/>
        </a:defRPr>
      </a:lvl8pPr>
      <a:lvl9pPr marL="3881438" indent="-222250" algn="l" rtl="0" eaLnBrk="0" fontAlgn="base" hangingPunct="0">
        <a:spcBef>
          <a:spcPct val="20000"/>
        </a:spcBef>
        <a:spcAft>
          <a:spcPct val="0"/>
        </a:spcAft>
        <a:buClr>
          <a:srgbClr val="ED6E2E"/>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401638" y="2133600"/>
            <a:ext cx="8348662" cy="3588675"/>
          </a:xfrm>
        </p:spPr>
        <p:txBody>
          <a:bodyPr/>
          <a:lstStyle/>
          <a:p>
            <a:pPr algn="ctr"/>
            <a:r>
              <a:rPr lang="en-US" sz="4000" b="1" dirty="0" smtClean="0"/>
              <a:t>IS3120 Network Communications Infrastructure</a:t>
            </a:r>
          </a:p>
          <a:p>
            <a:pPr algn="ctr"/>
            <a:endParaRPr lang="en-US" dirty="0" smtClean="0"/>
          </a:p>
          <a:p>
            <a:pPr algn="ctr"/>
            <a:r>
              <a:rPr lang="en-US" b="1" dirty="0" smtClean="0"/>
              <a:t>Unit 9</a:t>
            </a:r>
          </a:p>
          <a:p>
            <a:pPr algn="ctr"/>
            <a:r>
              <a:rPr lang="en-US" b="1" dirty="0" smtClean="0"/>
              <a:t>Link-State </a:t>
            </a:r>
            <a:r>
              <a:rPr lang="en-US" b="1" dirty="0"/>
              <a:t>IP </a:t>
            </a:r>
            <a:r>
              <a:rPr lang="en-US" b="1" dirty="0" smtClean="0"/>
              <a:t>Routing, WANs</a:t>
            </a:r>
            <a:r>
              <a:rPr lang="en-US" b="1" dirty="0"/>
              <a:t>, and Classless Inter-Domain Routing (CIDR</a:t>
            </a:r>
            <a:r>
              <a:rPr lang="en-US" b="1" dirty="0" smtClean="0"/>
              <a: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304800"/>
            <a:ext cx="8299450" cy="517003"/>
          </a:xfrm>
        </p:spPr>
        <p:txBody>
          <a:bodyPr/>
          <a:lstStyle/>
          <a:p>
            <a:r>
              <a:rPr lang="en-US" dirty="0" smtClean="0"/>
              <a:t>CIDR benefits</a:t>
            </a:r>
            <a:endParaRPr lang="en-US" dirty="0"/>
          </a:p>
        </p:txBody>
      </p:sp>
      <p:sp>
        <p:nvSpPr>
          <p:cNvPr id="3" name="Content Placeholder 2"/>
          <p:cNvSpPr>
            <a:spLocks noGrp="1"/>
          </p:cNvSpPr>
          <p:nvPr>
            <p:ph idx="1"/>
          </p:nvPr>
        </p:nvSpPr>
        <p:spPr/>
        <p:txBody>
          <a:bodyPr/>
          <a:lstStyle/>
          <a:p>
            <a:r>
              <a:rPr lang="en-US" sz="2800" dirty="0"/>
              <a:t>CIDR offers major benefits:</a:t>
            </a:r>
          </a:p>
          <a:p>
            <a:r>
              <a:rPr lang="en-US" sz="2800" dirty="0" smtClean="0"/>
              <a:t>Fewer </a:t>
            </a:r>
            <a:r>
              <a:rPr lang="en-US" sz="2800" dirty="0"/>
              <a:t>entries are needed in routing tables since several contiguous network segments can be aggregated into one IP address</a:t>
            </a:r>
          </a:p>
          <a:p>
            <a:r>
              <a:rPr lang="en-US" sz="2800" dirty="0" smtClean="0"/>
              <a:t>CIDR </a:t>
            </a:r>
            <a:r>
              <a:rPr lang="en-US" sz="2800" dirty="0"/>
              <a:t>makes more IP addresses available. </a:t>
            </a:r>
            <a:endParaRPr lang="en-US" sz="2800" dirty="0" smtClean="0"/>
          </a:p>
          <a:p>
            <a:r>
              <a:rPr lang="en-US" sz="2800" dirty="0" smtClean="0"/>
              <a:t>Dispensing </a:t>
            </a:r>
            <a:r>
              <a:rPr lang="en-US" sz="2800" dirty="0"/>
              <a:t>with the rigid rules of </a:t>
            </a:r>
            <a:r>
              <a:rPr lang="en-US" sz="2800" dirty="0" err="1"/>
              <a:t>classful</a:t>
            </a:r>
            <a:r>
              <a:rPr lang="en-US" sz="2800" dirty="0"/>
              <a:t> addressing makes different combinations of network segment / host number pairings possible</a:t>
            </a:r>
          </a:p>
        </p:txBody>
      </p:sp>
    </p:spTree>
    <p:extLst>
      <p:ext uri="{BB962C8B-B14F-4D97-AF65-F5344CB8AC3E}">
        <p14:creationId xmlns:p14="http://schemas.microsoft.com/office/powerpoint/2010/main" val="404161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600" dirty="0" smtClean="0">
                <a:solidFill>
                  <a:schemeClr val="tx2"/>
                </a:solidFill>
              </a:rPr>
              <a:t>Distance Vector versus Link State</a:t>
            </a:r>
          </a:p>
        </p:txBody>
      </p:sp>
      <p:graphicFrame>
        <p:nvGraphicFramePr>
          <p:cNvPr id="3" name="Diagram 2"/>
          <p:cNvGraphicFramePr/>
          <p:nvPr>
            <p:extLst>
              <p:ext uri="{D42A27DB-BD31-4B8C-83A1-F6EECF244321}">
                <p14:modId xmlns:p14="http://schemas.microsoft.com/office/powerpoint/2010/main" val="810728067"/>
              </p:ext>
            </p:extLst>
          </p:nvPr>
        </p:nvGraphicFramePr>
        <p:xfrm>
          <a:off x="980658" y="1777964"/>
          <a:ext cx="7182678" cy="3670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5469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600" dirty="0" smtClean="0">
                <a:solidFill>
                  <a:schemeClr val="tx2"/>
                </a:solidFill>
              </a:rPr>
              <a:t>Addressing and Routing Protocols</a:t>
            </a:r>
          </a:p>
        </p:txBody>
      </p:sp>
      <p:graphicFrame>
        <p:nvGraphicFramePr>
          <p:cNvPr id="6" name="Diagram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5469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600" dirty="0" smtClean="0">
                <a:solidFill>
                  <a:schemeClr val="tx2"/>
                </a:solidFill>
              </a:rPr>
              <a:t>Link-State Routing Protocols</a:t>
            </a:r>
          </a:p>
        </p:txBody>
      </p:sp>
      <p:sp>
        <p:nvSpPr>
          <p:cNvPr id="7171" name="Content Placeholder 2"/>
          <p:cNvSpPr>
            <a:spLocks noGrp="1"/>
          </p:cNvSpPr>
          <p:nvPr>
            <p:ph idx="1"/>
          </p:nvPr>
        </p:nvSpPr>
        <p:spPr>
          <a:xfrm>
            <a:off x="539750" y="1571625"/>
            <a:ext cx="8299450" cy="4603750"/>
          </a:xfrm>
        </p:spPr>
        <p:txBody>
          <a:bodyPr/>
          <a:lstStyle/>
          <a:p>
            <a:r>
              <a:rPr lang="en-US" sz="3200" dirty="0" smtClean="0"/>
              <a:t>Open </a:t>
            </a:r>
            <a:r>
              <a:rPr lang="en-US" sz="3200" dirty="0"/>
              <a:t>Shortest Path First (OSPF) for IP</a:t>
            </a:r>
          </a:p>
          <a:p>
            <a:r>
              <a:rPr lang="en-US" sz="3200" dirty="0" smtClean="0"/>
              <a:t>Intermediate </a:t>
            </a:r>
            <a:r>
              <a:rPr lang="en-US" sz="3200" dirty="0"/>
              <a:t>System to Intermediate System (IS-IS) for Connectionless Network </a:t>
            </a:r>
            <a:r>
              <a:rPr lang="en-US" sz="3200" dirty="0" smtClean="0"/>
              <a:t>Service </a:t>
            </a:r>
            <a:r>
              <a:rPr lang="en-US" sz="3200" dirty="0"/>
              <a:t>and IP</a:t>
            </a:r>
          </a:p>
          <a:p>
            <a:r>
              <a:rPr lang="en-US" sz="3200" dirty="0" smtClean="0"/>
              <a:t>Novell </a:t>
            </a:r>
            <a:r>
              <a:rPr lang="en-US" sz="3200" dirty="0"/>
              <a:t>NetWare Link Services Protocol (NLSP</a:t>
            </a:r>
            <a:r>
              <a:rPr lang="en-US" sz="3200" dirty="0" smtClean="0"/>
              <a:t>)</a:t>
            </a:r>
          </a:p>
          <a:p>
            <a:endParaRPr lang="en-US" sz="3200" dirty="0"/>
          </a:p>
        </p:txBody>
      </p:sp>
    </p:spTree>
    <p:extLst>
      <p:ext uri="{BB962C8B-B14F-4D97-AF65-F5344CB8AC3E}">
        <p14:creationId xmlns:p14="http://schemas.microsoft.com/office/powerpoint/2010/main" val="1058992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600" dirty="0" smtClean="0">
                <a:solidFill>
                  <a:schemeClr val="tx2"/>
                </a:solidFill>
              </a:rPr>
              <a:t>OSPF</a:t>
            </a:r>
            <a:r>
              <a:rPr lang="en-US" sz="3600" dirty="0">
                <a:solidFill>
                  <a:schemeClr val="tx2"/>
                </a:solidFill>
              </a:rPr>
              <a:t> </a:t>
            </a:r>
            <a:r>
              <a:rPr lang="en-US" sz="3600" dirty="0" smtClean="0">
                <a:solidFill>
                  <a:schemeClr val="tx2"/>
                </a:solidFill>
              </a:rPr>
              <a:t>and IS-IS</a:t>
            </a:r>
          </a:p>
        </p:txBody>
      </p:sp>
      <p:sp>
        <p:nvSpPr>
          <p:cNvPr id="7171" name="Content Placeholder 2"/>
          <p:cNvSpPr>
            <a:spLocks noGrp="1"/>
          </p:cNvSpPr>
          <p:nvPr>
            <p:ph idx="1"/>
          </p:nvPr>
        </p:nvSpPr>
        <p:spPr>
          <a:xfrm>
            <a:off x="539750" y="1571625"/>
            <a:ext cx="8299450" cy="4603750"/>
          </a:xfrm>
        </p:spPr>
        <p:txBody>
          <a:bodyPr/>
          <a:lstStyle/>
          <a:p>
            <a:r>
              <a:rPr lang="en-US" sz="3200" dirty="0" smtClean="0"/>
              <a:t>Interior gateway protocols</a:t>
            </a:r>
          </a:p>
          <a:p>
            <a:r>
              <a:rPr lang="en-US" sz="3200" dirty="0" smtClean="0"/>
              <a:t>Route IP packets within an autonomous system</a:t>
            </a:r>
          </a:p>
          <a:p>
            <a:r>
              <a:rPr lang="en-US" sz="3200" dirty="0" smtClean="0"/>
              <a:t>Use multicast to discover neighbor routers (Hello process)</a:t>
            </a:r>
          </a:p>
          <a:p>
            <a:r>
              <a:rPr lang="en-US" sz="3200" dirty="0" smtClean="0"/>
              <a:t>Support </a:t>
            </a:r>
            <a:r>
              <a:rPr lang="en-US" sz="3200" dirty="0"/>
              <a:t>variable-length subnet masks and route </a:t>
            </a:r>
            <a:r>
              <a:rPr lang="en-US" sz="3200" dirty="0" smtClean="0"/>
              <a:t>summarization</a:t>
            </a:r>
            <a:endParaRPr lang="en-US" sz="3200" dirty="0"/>
          </a:p>
        </p:txBody>
      </p:sp>
    </p:spTree>
    <p:extLst>
      <p:ext uri="{BB962C8B-B14F-4D97-AF65-F5344CB8AC3E}">
        <p14:creationId xmlns:p14="http://schemas.microsoft.com/office/powerpoint/2010/main" val="604221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600" dirty="0" smtClean="0"/>
              <a:t>Differences between OSPF and IS-IS</a:t>
            </a:r>
            <a:endParaRPr lang="en-US" sz="3600" dirty="0" smtClean="0">
              <a:solidFill>
                <a:schemeClr val="tx2"/>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21638826"/>
              </p:ext>
            </p:extLst>
          </p:nvPr>
        </p:nvGraphicFramePr>
        <p:xfrm>
          <a:off x="701458" y="1290182"/>
          <a:ext cx="7878871" cy="4449179"/>
        </p:xfrm>
        <a:graphic>
          <a:graphicData uri="http://schemas.openxmlformats.org/drawingml/2006/table">
            <a:tbl>
              <a:tblPr firstRow="1" bandRow="1">
                <a:tableStyleId>{5C22544A-7EE6-4342-B048-85BDC9FD1C3A}</a:tableStyleId>
              </a:tblPr>
              <a:tblGrid>
                <a:gridCol w="3847851"/>
                <a:gridCol w="4031020"/>
              </a:tblGrid>
              <a:tr h="388966">
                <a:tc>
                  <a:txBody>
                    <a:bodyPr/>
                    <a:lstStyle/>
                    <a:p>
                      <a:r>
                        <a:rPr lang="en-US" sz="2400" dirty="0" smtClean="0"/>
                        <a:t>OSPF</a:t>
                      </a:r>
                      <a:endParaRPr lang="en-US" sz="2400" dirty="0"/>
                    </a:p>
                  </a:txBody>
                  <a:tcPr/>
                </a:tc>
                <a:tc>
                  <a:txBody>
                    <a:bodyPr/>
                    <a:lstStyle/>
                    <a:p>
                      <a:r>
                        <a:rPr lang="en-US" sz="2400" dirty="0" smtClean="0"/>
                        <a:t>IS-IS</a:t>
                      </a:r>
                      <a:endParaRPr lang="en-US" sz="2400" dirty="0"/>
                    </a:p>
                  </a:txBody>
                  <a:tcPr/>
                </a:tc>
              </a:tr>
              <a:tr h="388966">
                <a:tc>
                  <a:txBody>
                    <a:bodyPr/>
                    <a:lstStyle/>
                    <a:p>
                      <a:r>
                        <a:rPr lang="en-US" sz="2400" dirty="0" smtClean="0"/>
                        <a:t>Network Layer</a:t>
                      </a:r>
                      <a:r>
                        <a:rPr lang="en-US" sz="2400" baseline="0" dirty="0" smtClean="0"/>
                        <a:t> protocol</a:t>
                      </a:r>
                      <a:endParaRPr lang="en-US" sz="2400" dirty="0"/>
                    </a:p>
                  </a:txBody>
                  <a:tcPr/>
                </a:tc>
                <a:tc>
                  <a:txBody>
                    <a:bodyPr/>
                    <a:lstStyle/>
                    <a:p>
                      <a:r>
                        <a:rPr lang="en-US" sz="2400" dirty="0" smtClean="0"/>
                        <a:t>Data Link Layer protocol</a:t>
                      </a:r>
                      <a:endParaRPr lang="en-US" sz="2400" dirty="0"/>
                    </a:p>
                  </a:txBody>
                  <a:tcPr/>
                </a:tc>
              </a:tr>
              <a:tr h="700139">
                <a:tc>
                  <a:txBody>
                    <a:bodyPr/>
                    <a:lstStyle/>
                    <a:p>
                      <a:r>
                        <a:rPr lang="en-US" sz="2400" dirty="0" smtClean="0"/>
                        <a:t>Runs on top of IP</a:t>
                      </a:r>
                      <a:endParaRPr lang="en-US" sz="2400" dirty="0"/>
                    </a:p>
                  </a:txBody>
                  <a:tcPr/>
                </a:tc>
                <a:tc>
                  <a:txBody>
                    <a:bodyPr/>
                    <a:lstStyle/>
                    <a:p>
                      <a:r>
                        <a:rPr lang="en-US" sz="2400" dirty="0" smtClean="0"/>
                        <a:t>Does not use IP for routing</a:t>
                      </a:r>
                      <a:endParaRPr lang="en-US" sz="2400" dirty="0"/>
                    </a:p>
                  </a:txBody>
                  <a:tcPr/>
                </a:tc>
              </a:tr>
              <a:tr h="700139">
                <a:tc>
                  <a:txBody>
                    <a:bodyPr/>
                    <a:lstStyle/>
                    <a:p>
                      <a:r>
                        <a:rPr lang="en-US" sz="2400" dirty="0" smtClean="0"/>
                        <a:t>Designed for IPv4, enhanced for IPv6</a:t>
                      </a:r>
                      <a:endParaRPr lang="en-US" sz="2400" dirty="0"/>
                    </a:p>
                  </a:txBody>
                  <a:tcPr/>
                </a:tc>
                <a:tc>
                  <a:txBody>
                    <a:bodyPr/>
                    <a:lstStyle/>
                    <a:p>
                      <a:r>
                        <a:rPr lang="en-US" sz="2400" dirty="0" smtClean="0"/>
                        <a:t>Address neutral</a:t>
                      </a:r>
                      <a:endParaRPr lang="en-US" sz="2400" dirty="0"/>
                    </a:p>
                  </a:txBody>
                  <a:tcPr/>
                </a:tc>
              </a:tr>
              <a:tr h="388966">
                <a:tc>
                  <a:txBody>
                    <a:bodyPr/>
                    <a:lstStyle/>
                    <a:p>
                      <a:r>
                        <a:rPr lang="en-US" sz="2400" dirty="0" smtClean="0"/>
                        <a:t>Routers can belong to multiple areas</a:t>
                      </a:r>
                      <a:endParaRPr lang="en-US" sz="2400" dirty="0"/>
                    </a:p>
                  </a:txBody>
                  <a:tcPr/>
                </a:tc>
                <a:tc>
                  <a:txBody>
                    <a:bodyPr/>
                    <a:lstStyle/>
                    <a:p>
                      <a:r>
                        <a:rPr lang="en-US" sz="2400" dirty="0" smtClean="0"/>
                        <a:t>Routers</a:t>
                      </a:r>
                      <a:r>
                        <a:rPr lang="en-US" sz="2400" baseline="0" dirty="0" smtClean="0"/>
                        <a:t> belong to one area</a:t>
                      </a:r>
                      <a:endParaRPr lang="en-US" sz="2400" dirty="0"/>
                    </a:p>
                  </a:txBody>
                  <a:tcPr/>
                </a:tc>
              </a:tr>
              <a:tr h="388966">
                <a:tc>
                  <a:txBody>
                    <a:bodyPr/>
                    <a:lstStyle/>
                    <a:p>
                      <a:r>
                        <a:rPr lang="en-US" sz="2400" dirty="0" smtClean="0"/>
                        <a:t>Designates a backbone area (area 0) for inter-area advertisements</a:t>
                      </a:r>
                      <a:endParaRPr lang="en-US" sz="2400" dirty="0"/>
                    </a:p>
                  </a:txBody>
                  <a:tcPr/>
                </a:tc>
                <a:tc>
                  <a:txBody>
                    <a:bodyPr/>
                    <a:lstStyle/>
                    <a:p>
                      <a:r>
                        <a:rPr lang="en-US" sz="2400" dirty="0" smtClean="0"/>
                        <a:t>Organizes domain into two layers</a:t>
                      </a:r>
                      <a:endParaRPr lang="en-US" sz="2400" dirty="0"/>
                    </a:p>
                  </a:txBody>
                  <a:tcPr/>
                </a:tc>
              </a:tr>
            </a:tbl>
          </a:graphicData>
        </a:graphic>
      </p:graphicFrame>
    </p:spTree>
    <p:extLst>
      <p:ext uri="{BB962C8B-B14F-4D97-AF65-F5344CB8AC3E}">
        <p14:creationId xmlns:p14="http://schemas.microsoft.com/office/powerpoint/2010/main" val="2072414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600" dirty="0" smtClean="0">
                <a:solidFill>
                  <a:schemeClr val="tx2"/>
                </a:solidFill>
              </a:rPr>
              <a:t>OSPF</a:t>
            </a:r>
            <a:r>
              <a:rPr lang="en-US" sz="3600" dirty="0">
                <a:solidFill>
                  <a:schemeClr val="tx2"/>
                </a:solidFill>
              </a:rPr>
              <a:t> </a:t>
            </a:r>
            <a:r>
              <a:rPr lang="en-US" sz="3600" dirty="0" smtClean="0">
                <a:solidFill>
                  <a:schemeClr val="tx2"/>
                </a:solidFill>
              </a:rPr>
              <a:t>v3</a:t>
            </a:r>
          </a:p>
        </p:txBody>
      </p:sp>
      <p:sp>
        <p:nvSpPr>
          <p:cNvPr id="7171" name="Content Placeholder 2"/>
          <p:cNvSpPr>
            <a:spLocks noGrp="1"/>
          </p:cNvSpPr>
          <p:nvPr>
            <p:ph idx="1"/>
          </p:nvPr>
        </p:nvSpPr>
        <p:spPr>
          <a:xfrm>
            <a:off x="539750" y="1307939"/>
            <a:ext cx="8299450" cy="4867436"/>
          </a:xfrm>
        </p:spPr>
        <p:txBody>
          <a:bodyPr/>
          <a:lstStyle/>
          <a:p>
            <a:r>
              <a:rPr lang="en-US" sz="3200" dirty="0" smtClean="0"/>
              <a:t>Based on OSPFv2, updated for IPv6</a:t>
            </a:r>
          </a:p>
          <a:p>
            <a:r>
              <a:rPr lang="en-US" sz="3200" dirty="0" smtClean="0"/>
              <a:t>128-bit addresses</a:t>
            </a:r>
          </a:p>
          <a:p>
            <a:r>
              <a:rPr lang="en-US" sz="3200" dirty="0" smtClean="0"/>
              <a:t>Multiple addresses </a:t>
            </a:r>
            <a:r>
              <a:rPr lang="en-US" sz="3200" dirty="0"/>
              <a:t>per interface</a:t>
            </a:r>
          </a:p>
          <a:p>
            <a:r>
              <a:rPr lang="en-US" sz="3200" dirty="0"/>
              <a:t>Can run over a </a:t>
            </a:r>
            <a:r>
              <a:rPr lang="en-US" sz="3200" dirty="0" smtClean="0"/>
              <a:t>link</a:t>
            </a:r>
            <a:endParaRPr lang="en-US" sz="3200" dirty="0"/>
          </a:p>
          <a:p>
            <a:r>
              <a:rPr lang="en-US" sz="3200" dirty="0"/>
              <a:t>Uses </a:t>
            </a:r>
            <a:r>
              <a:rPr lang="en-US" sz="3200" dirty="0" err="1" smtClean="0"/>
              <a:t>IPSec</a:t>
            </a:r>
            <a:endParaRPr lang="en-US" sz="3200" dirty="0"/>
          </a:p>
          <a:p>
            <a:r>
              <a:rPr lang="en-US" sz="3200" dirty="0" smtClean="0"/>
              <a:t>Generalizes link-state advertisement (LSA) </a:t>
            </a:r>
            <a:r>
              <a:rPr lang="en-US" sz="3200" dirty="0"/>
              <a:t>flooding scope</a:t>
            </a:r>
          </a:p>
          <a:p>
            <a:r>
              <a:rPr lang="en-US" sz="3200" dirty="0"/>
              <a:t>Removes authentication from </a:t>
            </a:r>
            <a:r>
              <a:rPr lang="en-US" sz="3200" dirty="0" smtClean="0"/>
              <a:t>protocol</a:t>
            </a:r>
            <a:endParaRPr lang="en-US" sz="3200" dirty="0"/>
          </a:p>
        </p:txBody>
      </p:sp>
    </p:spTree>
    <p:extLst>
      <p:ext uri="{BB962C8B-B14F-4D97-AF65-F5344CB8AC3E}">
        <p14:creationId xmlns:p14="http://schemas.microsoft.com/office/powerpoint/2010/main" val="4172351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600" dirty="0" smtClean="0">
                <a:solidFill>
                  <a:schemeClr val="tx2"/>
                </a:solidFill>
              </a:rPr>
              <a:t>Link-State Routing Hello Process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374399465"/>
              </p:ext>
            </p:extLst>
          </p:nvPr>
        </p:nvGraphicFramePr>
        <p:xfrm>
          <a:off x="651354" y="1490597"/>
          <a:ext cx="7824592" cy="41336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5771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600" dirty="0" smtClean="0">
                <a:solidFill>
                  <a:schemeClr val="tx2"/>
                </a:solidFill>
              </a:rPr>
              <a:t>Routers</a:t>
            </a:r>
          </a:p>
        </p:txBody>
      </p:sp>
      <p:sp>
        <p:nvSpPr>
          <p:cNvPr id="36" name="Content Placeholder 2"/>
          <p:cNvSpPr>
            <a:spLocks noGrp="1"/>
          </p:cNvSpPr>
          <p:nvPr>
            <p:ph idx="1"/>
          </p:nvPr>
        </p:nvSpPr>
        <p:spPr>
          <a:xfrm>
            <a:off x="539750" y="1565755"/>
            <a:ext cx="8299450" cy="4609622"/>
          </a:xfrm>
        </p:spPr>
        <p:txBody>
          <a:bodyPr/>
          <a:lstStyle/>
          <a:p>
            <a:r>
              <a:rPr lang="en-US" sz="3200" dirty="0"/>
              <a:t>Internal </a:t>
            </a:r>
            <a:r>
              <a:rPr lang="en-US" sz="3200" dirty="0" smtClean="0"/>
              <a:t>routers</a:t>
            </a:r>
            <a:endParaRPr lang="en-US" sz="3200" dirty="0"/>
          </a:p>
          <a:p>
            <a:r>
              <a:rPr lang="en-US" sz="3200" dirty="0" smtClean="0"/>
              <a:t>Backbone routers</a:t>
            </a:r>
          </a:p>
          <a:p>
            <a:r>
              <a:rPr lang="en-US" sz="3200" dirty="0" smtClean="0"/>
              <a:t>Area border router (ABR)</a:t>
            </a:r>
          </a:p>
          <a:p>
            <a:r>
              <a:rPr lang="en-US" sz="3200" dirty="0" smtClean="0"/>
              <a:t>Autonomous system boundary router (ASBR)</a:t>
            </a:r>
          </a:p>
          <a:p>
            <a:r>
              <a:rPr lang="en-US" sz="3200" dirty="0" smtClean="0"/>
              <a:t>Designated router (DR)</a:t>
            </a:r>
          </a:p>
          <a:p>
            <a:r>
              <a:rPr lang="en-US" sz="3200" dirty="0" smtClean="0"/>
              <a:t>Backup designated router (BDR)</a:t>
            </a:r>
          </a:p>
          <a:p>
            <a:endParaRPr lang="en-US" sz="3200" dirty="0"/>
          </a:p>
        </p:txBody>
      </p:sp>
    </p:spTree>
    <p:extLst>
      <p:ext uri="{BB962C8B-B14F-4D97-AF65-F5344CB8AC3E}">
        <p14:creationId xmlns:p14="http://schemas.microsoft.com/office/powerpoint/2010/main" val="23751013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600" dirty="0" smtClean="0">
                <a:solidFill>
                  <a:schemeClr val="tx2"/>
                </a:solidFill>
              </a:rPr>
              <a:t>Broadcast Networks</a:t>
            </a:r>
          </a:p>
        </p:txBody>
      </p:sp>
      <p:sp>
        <p:nvSpPr>
          <p:cNvPr id="7171" name="Content Placeholder 2"/>
          <p:cNvSpPr>
            <a:spLocks noGrp="1"/>
          </p:cNvSpPr>
          <p:nvPr>
            <p:ph idx="1"/>
          </p:nvPr>
        </p:nvSpPr>
        <p:spPr>
          <a:xfrm>
            <a:off x="539750" y="1571625"/>
            <a:ext cx="8299450" cy="4603750"/>
          </a:xfrm>
        </p:spPr>
        <p:txBody>
          <a:bodyPr/>
          <a:lstStyle/>
          <a:p>
            <a:r>
              <a:rPr lang="en-US" sz="3200" dirty="0" smtClean="0"/>
              <a:t>DRs and BDRs</a:t>
            </a:r>
            <a:endParaRPr lang="en-US" sz="3200" dirty="0"/>
          </a:p>
          <a:p>
            <a:r>
              <a:rPr lang="en-US" sz="3200" dirty="0"/>
              <a:t>Only DR and BDR form full adjacencies with other routers</a:t>
            </a:r>
          </a:p>
          <a:p>
            <a:r>
              <a:rPr lang="en-US" sz="3200" dirty="0" smtClean="0"/>
              <a:t>Remaining </a:t>
            </a:r>
            <a:r>
              <a:rPr lang="en-US" sz="3200" dirty="0"/>
              <a:t>routers remain in a </a:t>
            </a:r>
            <a:r>
              <a:rPr lang="en-US" sz="3200" dirty="0" smtClean="0"/>
              <a:t>two-way </a:t>
            </a:r>
            <a:r>
              <a:rPr lang="en-US" sz="3200" dirty="0"/>
              <a:t>state with each other</a:t>
            </a:r>
          </a:p>
          <a:p>
            <a:r>
              <a:rPr lang="en-US" sz="3200" dirty="0" smtClean="0"/>
              <a:t>If DR </a:t>
            </a:r>
            <a:r>
              <a:rPr lang="en-US" sz="3200" dirty="0"/>
              <a:t>or </a:t>
            </a:r>
            <a:r>
              <a:rPr lang="en-US" sz="3200" dirty="0" smtClean="0"/>
              <a:t>BDR missing, </a:t>
            </a:r>
            <a:r>
              <a:rPr lang="en-US" sz="3200" dirty="0"/>
              <a:t>re-election of missing router takes </a:t>
            </a:r>
            <a:r>
              <a:rPr lang="en-US" sz="3200" dirty="0" smtClean="0"/>
              <a:t>place</a:t>
            </a:r>
            <a:endParaRPr lang="en-US" sz="3200" dirty="0"/>
          </a:p>
        </p:txBody>
      </p:sp>
    </p:spTree>
    <p:extLst>
      <p:ext uri="{BB962C8B-B14F-4D97-AF65-F5344CB8AC3E}">
        <p14:creationId xmlns:p14="http://schemas.microsoft.com/office/powerpoint/2010/main" val="620014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39750" y="304800"/>
            <a:ext cx="8299450" cy="820614"/>
          </a:xfrm>
        </p:spPr>
        <p:txBody>
          <a:bodyPr/>
          <a:lstStyle/>
          <a:p>
            <a:r>
              <a:rPr lang="en-US" sz="3600" dirty="0" smtClean="0"/>
              <a:t>Class Agenda </a:t>
            </a:r>
            <a:r>
              <a:rPr lang="en-US" sz="3600" dirty="0" smtClean="0"/>
              <a:t>5/13/16</a:t>
            </a:r>
            <a:endParaRPr lang="en-US" sz="3600" dirty="0" smtClean="0"/>
          </a:p>
        </p:txBody>
      </p:sp>
      <p:sp>
        <p:nvSpPr>
          <p:cNvPr id="4099" name="Content Placeholder 2"/>
          <p:cNvSpPr>
            <a:spLocks noGrp="1"/>
          </p:cNvSpPr>
          <p:nvPr>
            <p:ph idx="1"/>
          </p:nvPr>
        </p:nvSpPr>
        <p:spPr>
          <a:xfrm>
            <a:off x="539750" y="1125414"/>
            <a:ext cx="8299450" cy="4818185"/>
          </a:xfrm>
        </p:spPr>
        <p:txBody>
          <a:bodyPr/>
          <a:lstStyle/>
          <a:p>
            <a:r>
              <a:rPr lang="en-US" sz="3200" dirty="0" smtClean="0"/>
              <a:t>Cover Chapter 11 of Text book</a:t>
            </a:r>
          </a:p>
          <a:p>
            <a:r>
              <a:rPr lang="en-US" sz="3200" dirty="0" smtClean="0"/>
              <a:t>Learning Objectives</a:t>
            </a:r>
          </a:p>
          <a:p>
            <a:r>
              <a:rPr lang="en-US" sz="3200" dirty="0" smtClean="0"/>
              <a:t>Lesson Presentation and Discussions.</a:t>
            </a:r>
          </a:p>
          <a:p>
            <a:r>
              <a:rPr lang="en-US" sz="3200" dirty="0" smtClean="0"/>
              <a:t>Discussion on Assignments.</a:t>
            </a:r>
          </a:p>
          <a:p>
            <a:r>
              <a:rPr lang="en-US" sz="3200" dirty="0" smtClean="0"/>
              <a:t>Discussion on Lab Activities.</a:t>
            </a:r>
          </a:p>
          <a:p>
            <a:r>
              <a:rPr lang="en-US" sz="3200" dirty="0" smtClean="0"/>
              <a:t>Break </a:t>
            </a:r>
            <a:r>
              <a:rPr lang="en-US" sz="3200" dirty="0" smtClean="0"/>
              <a:t>Times </a:t>
            </a:r>
            <a:r>
              <a:rPr lang="en-US" sz="3200" dirty="0" smtClean="0"/>
              <a:t>as per School Regulations</a:t>
            </a:r>
            <a:r>
              <a:rPr lang="en-US" sz="3200" dirty="0" smtClean="0"/>
              <a:t>.</a:t>
            </a:r>
          </a:p>
          <a:p>
            <a:r>
              <a:rPr lang="en-US" sz="3200" dirty="0" smtClean="0"/>
              <a:t>Reminder: Final </a:t>
            </a:r>
            <a:r>
              <a:rPr lang="en-US" sz="3200" smtClean="0"/>
              <a:t>class project due on 11 week.</a:t>
            </a:r>
            <a:r>
              <a:rPr lang="en-US" sz="3200" smtClean="0"/>
              <a:t> </a:t>
            </a:r>
            <a:endParaRPr lang="en-US" sz="3200" dirty="0" smtClean="0"/>
          </a:p>
        </p:txBody>
      </p:sp>
    </p:spTree>
    <p:extLst>
      <p:ext uri="{BB962C8B-B14F-4D97-AF65-F5344CB8AC3E}">
        <p14:creationId xmlns:p14="http://schemas.microsoft.com/office/powerpoint/2010/main" val="2531021271"/>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600" dirty="0" smtClean="0">
                <a:solidFill>
                  <a:schemeClr val="tx2"/>
                </a:solidFill>
              </a:rPr>
              <a:t>Designated Router</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57666" y="3301652"/>
            <a:ext cx="782637"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57666" y="1286657"/>
            <a:ext cx="782637"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7886" y="3302338"/>
            <a:ext cx="782637"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7782" y="1227519"/>
            <a:ext cx="782637"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cxnSp>
        <p:nvCxnSpPr>
          <p:cNvPr id="3" name="Straight Connector 2"/>
          <p:cNvCxnSpPr>
            <a:stCxn id="5" idx="2"/>
            <a:endCxn id="4" idx="0"/>
          </p:cNvCxnSpPr>
          <p:nvPr/>
        </p:nvCxnSpPr>
        <p:spPr bwMode="auto">
          <a:xfrm>
            <a:off x="2848985" y="1834344"/>
            <a:ext cx="0" cy="14673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a:stCxn id="5" idx="3"/>
          </p:cNvCxnSpPr>
          <p:nvPr/>
        </p:nvCxnSpPr>
        <p:spPr bwMode="auto">
          <a:xfrm>
            <a:off x="3240303" y="1560501"/>
            <a:ext cx="243747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a:stCxn id="7" idx="2"/>
          </p:cNvCxnSpPr>
          <p:nvPr/>
        </p:nvCxnSpPr>
        <p:spPr bwMode="auto">
          <a:xfrm flipH="1">
            <a:off x="6069100" y="1775206"/>
            <a:ext cx="1" cy="15271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a:stCxn id="4" idx="3"/>
            <a:endCxn id="6" idx="1"/>
          </p:cNvCxnSpPr>
          <p:nvPr/>
        </p:nvCxnSpPr>
        <p:spPr bwMode="auto">
          <a:xfrm>
            <a:off x="3240303" y="3575496"/>
            <a:ext cx="2487583" cy="68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Arrow Connector 18"/>
          <p:cNvCxnSpPr/>
          <p:nvPr/>
        </p:nvCxnSpPr>
        <p:spPr bwMode="auto">
          <a:xfrm>
            <a:off x="3732757" y="3344450"/>
            <a:ext cx="1615857" cy="0"/>
          </a:xfrm>
          <a:prstGeom prst="straightConnector1">
            <a:avLst/>
          </a:prstGeom>
          <a:solidFill>
            <a:schemeClr val="accent1"/>
          </a:solidFill>
          <a:ln w="28575" cap="flat" cmpd="sng" algn="ctr">
            <a:solidFill>
              <a:schemeClr val="tx1"/>
            </a:solidFill>
            <a:prstDash val="solid"/>
            <a:round/>
            <a:headEnd type="arrow"/>
            <a:tailEnd type="arrow"/>
          </a:ln>
          <a:effectLst/>
        </p:spPr>
      </p:cxnSp>
      <p:cxnSp>
        <p:nvCxnSpPr>
          <p:cNvPr id="22" name="Straight Arrow Connector 21"/>
          <p:cNvCxnSpPr/>
          <p:nvPr/>
        </p:nvCxnSpPr>
        <p:spPr bwMode="auto">
          <a:xfrm>
            <a:off x="3093927" y="2029217"/>
            <a:ext cx="0" cy="1027135"/>
          </a:xfrm>
          <a:prstGeom prst="straightConnector1">
            <a:avLst/>
          </a:prstGeom>
          <a:solidFill>
            <a:schemeClr val="accent1"/>
          </a:solidFill>
          <a:ln w="19050" cap="flat" cmpd="sng" algn="ctr">
            <a:solidFill>
              <a:schemeClr val="tx1"/>
            </a:solidFill>
            <a:prstDash val="dash"/>
            <a:round/>
            <a:headEnd type="arrow"/>
            <a:tailEnd type="arrow"/>
          </a:ln>
          <a:effectLst/>
        </p:spPr>
      </p:cxnSp>
      <p:cxnSp>
        <p:nvCxnSpPr>
          <p:cNvPr id="23" name="Straight Arrow Connector 22"/>
          <p:cNvCxnSpPr/>
          <p:nvPr/>
        </p:nvCxnSpPr>
        <p:spPr bwMode="auto">
          <a:xfrm flipH="1">
            <a:off x="3369501" y="1929009"/>
            <a:ext cx="2308281" cy="1265129"/>
          </a:xfrm>
          <a:prstGeom prst="straightConnector1">
            <a:avLst/>
          </a:prstGeom>
          <a:solidFill>
            <a:schemeClr val="accent1"/>
          </a:solidFill>
          <a:ln w="19050" cap="flat" cmpd="sng" algn="ctr">
            <a:solidFill>
              <a:schemeClr val="tx1"/>
            </a:solidFill>
            <a:prstDash val="dash"/>
            <a:round/>
            <a:headEnd type="arrow"/>
            <a:tailEnd type="arrow"/>
          </a:ln>
          <a:effectLst/>
        </p:spPr>
      </p:cxnSp>
      <p:cxnSp>
        <p:nvCxnSpPr>
          <p:cNvPr id="30" name="Straight Arrow Connector 29"/>
          <p:cNvCxnSpPr/>
          <p:nvPr/>
        </p:nvCxnSpPr>
        <p:spPr bwMode="auto">
          <a:xfrm>
            <a:off x="5853146" y="2054269"/>
            <a:ext cx="0" cy="1027135"/>
          </a:xfrm>
          <a:prstGeom prst="straightConnector1">
            <a:avLst/>
          </a:prstGeom>
          <a:solidFill>
            <a:schemeClr val="accent1"/>
          </a:solidFill>
          <a:ln w="19050" cap="flat" cmpd="sng" algn="ctr">
            <a:solidFill>
              <a:schemeClr val="tx1"/>
            </a:solidFill>
            <a:prstDash val="solid"/>
            <a:round/>
            <a:headEnd type="arrow"/>
            <a:tailEnd type="arrow"/>
          </a:ln>
          <a:effectLst/>
        </p:spPr>
      </p:cxnSp>
      <p:sp>
        <p:nvSpPr>
          <p:cNvPr id="28" name="TextBox 27"/>
          <p:cNvSpPr txBox="1"/>
          <p:nvPr/>
        </p:nvSpPr>
        <p:spPr>
          <a:xfrm>
            <a:off x="2492679" y="3933173"/>
            <a:ext cx="1227551" cy="461665"/>
          </a:xfrm>
          <a:prstGeom prst="rect">
            <a:avLst/>
          </a:prstGeom>
          <a:noFill/>
        </p:spPr>
        <p:txBody>
          <a:bodyPr wrap="square" rtlCol="0">
            <a:spAutoFit/>
          </a:bodyPr>
          <a:lstStyle/>
          <a:p>
            <a:r>
              <a:rPr lang="en-US" sz="2400" dirty="0" smtClean="0"/>
              <a:t>BDR</a:t>
            </a:r>
            <a:endParaRPr lang="en-US" sz="2400" dirty="0"/>
          </a:p>
        </p:txBody>
      </p:sp>
      <p:sp>
        <p:nvSpPr>
          <p:cNvPr id="32" name="TextBox 31"/>
          <p:cNvSpPr txBox="1"/>
          <p:nvPr/>
        </p:nvSpPr>
        <p:spPr>
          <a:xfrm>
            <a:off x="5856156" y="3910207"/>
            <a:ext cx="1227551" cy="461665"/>
          </a:xfrm>
          <a:prstGeom prst="rect">
            <a:avLst/>
          </a:prstGeom>
          <a:noFill/>
        </p:spPr>
        <p:txBody>
          <a:bodyPr wrap="square" rtlCol="0">
            <a:spAutoFit/>
          </a:bodyPr>
          <a:lstStyle/>
          <a:p>
            <a:r>
              <a:rPr lang="en-US" sz="2400" dirty="0" smtClean="0"/>
              <a:t>DR</a:t>
            </a:r>
            <a:endParaRPr lang="en-US" sz="2400" dirty="0"/>
          </a:p>
        </p:txBody>
      </p:sp>
      <p:cxnSp>
        <p:nvCxnSpPr>
          <p:cNvPr id="33" name="Straight Arrow Connector 32"/>
          <p:cNvCxnSpPr/>
          <p:nvPr/>
        </p:nvCxnSpPr>
        <p:spPr bwMode="auto">
          <a:xfrm flipH="1" flipV="1">
            <a:off x="3371589" y="1931097"/>
            <a:ext cx="2308281" cy="1265129"/>
          </a:xfrm>
          <a:prstGeom prst="straightConnector1">
            <a:avLst/>
          </a:prstGeom>
          <a:solidFill>
            <a:schemeClr val="accent1"/>
          </a:solidFill>
          <a:ln w="19050" cap="flat" cmpd="sng" algn="ctr">
            <a:solidFill>
              <a:schemeClr val="tx1"/>
            </a:solidFill>
            <a:prstDash val="solid"/>
            <a:round/>
            <a:headEnd type="arrow"/>
            <a:tailEnd type="arrow"/>
          </a:ln>
          <a:effectLst/>
        </p:spPr>
      </p:cxnSp>
      <p:sp>
        <p:nvSpPr>
          <p:cNvPr id="36" name="Content Placeholder 2"/>
          <p:cNvSpPr>
            <a:spLocks noGrp="1"/>
          </p:cNvSpPr>
          <p:nvPr>
            <p:ph idx="1"/>
          </p:nvPr>
        </p:nvSpPr>
        <p:spPr>
          <a:xfrm>
            <a:off x="539750" y="4584526"/>
            <a:ext cx="8299450" cy="1590849"/>
          </a:xfrm>
        </p:spPr>
        <p:txBody>
          <a:bodyPr/>
          <a:lstStyle/>
          <a:p>
            <a:r>
              <a:rPr lang="en-US" sz="3200" dirty="0" smtClean="0"/>
              <a:t>Adjacencies formed with DR and BDR only</a:t>
            </a:r>
            <a:endParaRPr lang="en-US" sz="3200" dirty="0"/>
          </a:p>
          <a:p>
            <a:r>
              <a:rPr lang="en-US" sz="3200" dirty="0"/>
              <a:t>LSAs propagate along the adjacencies</a:t>
            </a:r>
          </a:p>
          <a:p>
            <a:endParaRPr lang="en-US" sz="3200" dirty="0"/>
          </a:p>
          <a:p>
            <a:endParaRPr lang="en-US" sz="3200" dirty="0"/>
          </a:p>
        </p:txBody>
      </p:sp>
    </p:spTree>
    <p:extLst>
      <p:ext uri="{BB962C8B-B14F-4D97-AF65-F5344CB8AC3E}">
        <p14:creationId xmlns:p14="http://schemas.microsoft.com/office/powerpoint/2010/main" val="7637803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600" dirty="0" smtClean="0"/>
              <a:t>OSPF Equal Cost Multipath</a:t>
            </a:r>
            <a:endParaRPr lang="en-US" sz="3600" dirty="0" smtClean="0">
              <a:solidFill>
                <a:schemeClr val="tx2"/>
              </a:solidFill>
            </a:endParaRPr>
          </a:p>
        </p:txBody>
      </p:sp>
      <p:sp>
        <p:nvSpPr>
          <p:cNvPr id="7171" name="Content Placeholder 2"/>
          <p:cNvSpPr>
            <a:spLocks noGrp="1"/>
          </p:cNvSpPr>
          <p:nvPr>
            <p:ph idx="1"/>
          </p:nvPr>
        </p:nvSpPr>
        <p:spPr>
          <a:xfrm>
            <a:off x="539750" y="1571625"/>
            <a:ext cx="8299450" cy="4603750"/>
          </a:xfrm>
        </p:spPr>
        <p:txBody>
          <a:bodyPr/>
          <a:lstStyle/>
          <a:p>
            <a:r>
              <a:rPr lang="en-US" sz="3200" dirty="0"/>
              <a:t>If </a:t>
            </a:r>
            <a:r>
              <a:rPr lang="en-US" sz="3200" i="1" dirty="0">
                <a:solidFill>
                  <a:srgbClr val="FF0000"/>
                </a:solidFill>
              </a:rPr>
              <a:t>n</a:t>
            </a:r>
            <a:r>
              <a:rPr lang="en-US" sz="3200" dirty="0"/>
              <a:t> paths to same destination have equal cost, OSPF </a:t>
            </a:r>
            <a:r>
              <a:rPr lang="en-US" sz="3200" dirty="0" smtClean="0"/>
              <a:t>installs </a:t>
            </a:r>
            <a:r>
              <a:rPr lang="en-US" sz="3200" i="1" dirty="0"/>
              <a:t>n</a:t>
            </a:r>
            <a:r>
              <a:rPr lang="en-US" sz="3200" dirty="0"/>
              <a:t> entries in </a:t>
            </a:r>
            <a:r>
              <a:rPr lang="en-US" sz="3200" dirty="0" smtClean="0"/>
              <a:t>forwarding </a:t>
            </a:r>
            <a:r>
              <a:rPr lang="en-US" sz="3200" dirty="0"/>
              <a:t>table</a:t>
            </a:r>
          </a:p>
          <a:p>
            <a:r>
              <a:rPr lang="en-US" sz="3200" dirty="0" err="1"/>
              <a:t>Loadsharing</a:t>
            </a:r>
            <a:r>
              <a:rPr lang="en-US" sz="3200" dirty="0"/>
              <a:t> over </a:t>
            </a:r>
            <a:r>
              <a:rPr lang="en-US" sz="3200" i="1" dirty="0" smtClean="0"/>
              <a:t>n</a:t>
            </a:r>
            <a:r>
              <a:rPr lang="en-US" sz="3200" dirty="0" smtClean="0"/>
              <a:t> </a:t>
            </a:r>
            <a:r>
              <a:rPr lang="en-US" sz="3200" dirty="0"/>
              <a:t>paths</a:t>
            </a:r>
          </a:p>
          <a:p>
            <a:r>
              <a:rPr lang="en-US" sz="3200" dirty="0"/>
              <a:t>Useful for expanding links across an ISP backbone</a:t>
            </a:r>
          </a:p>
          <a:p>
            <a:r>
              <a:rPr lang="en-US" sz="3200" dirty="0"/>
              <a:t>Don’t need </a:t>
            </a:r>
            <a:r>
              <a:rPr lang="en-US" sz="3200" dirty="0" smtClean="0"/>
              <a:t>hardware multiplexors or static routing</a:t>
            </a:r>
            <a:endParaRPr lang="en-US" sz="3200" dirty="0"/>
          </a:p>
        </p:txBody>
      </p:sp>
    </p:spTree>
    <p:extLst>
      <p:ext uri="{BB962C8B-B14F-4D97-AF65-F5344CB8AC3E}">
        <p14:creationId xmlns:p14="http://schemas.microsoft.com/office/powerpoint/2010/main" val="31615456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457200" y="1752600"/>
            <a:ext cx="8001000" cy="3127375"/>
          </a:xfrm>
        </p:spPr>
        <p:txBody>
          <a:bodyPr/>
          <a:lstStyle/>
          <a:p>
            <a:pPr algn="ctr"/>
            <a:r>
              <a:rPr lang="en-US" sz="4000" smtClean="0">
                <a:solidFill>
                  <a:schemeClr val="tx1"/>
                </a:solidFill>
              </a:rPr>
              <a:t/>
            </a:r>
            <a:br>
              <a:rPr lang="en-US" sz="4000" smtClean="0">
                <a:solidFill>
                  <a:schemeClr val="tx1"/>
                </a:solidFill>
              </a:rPr>
            </a:br>
            <a:r>
              <a:rPr lang="en-US" sz="4000" smtClean="0">
                <a:solidFill>
                  <a:schemeClr val="tx1"/>
                </a:solidFill>
              </a:rPr>
              <a:t>EXPLORE: PROCESSES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600" dirty="0" smtClean="0"/>
              <a:t>OSPF and Addressing Design</a:t>
            </a:r>
            <a:endParaRPr lang="en-US" sz="3600" dirty="0" smtClean="0">
              <a:solidFill>
                <a:schemeClr val="tx2"/>
              </a:solidFill>
            </a:endParaRPr>
          </a:p>
        </p:txBody>
      </p:sp>
      <p:sp>
        <p:nvSpPr>
          <p:cNvPr id="7171" name="Content Placeholder 2"/>
          <p:cNvSpPr>
            <a:spLocks noGrp="1"/>
          </p:cNvSpPr>
          <p:nvPr>
            <p:ph idx="1"/>
          </p:nvPr>
        </p:nvSpPr>
        <p:spPr>
          <a:xfrm>
            <a:off x="539750" y="1571625"/>
            <a:ext cx="8299450" cy="4603750"/>
          </a:xfrm>
        </p:spPr>
        <p:txBody>
          <a:bodyPr/>
          <a:lstStyle/>
          <a:p>
            <a:r>
              <a:rPr lang="en-US" sz="3200" dirty="0" smtClean="0"/>
              <a:t>Idea behind VLSMs is to offer more flexibility</a:t>
            </a:r>
          </a:p>
          <a:p>
            <a:r>
              <a:rPr lang="en-US" sz="3200" dirty="0" smtClean="0"/>
              <a:t>Without VLSM, only one subnet mask applied to a network </a:t>
            </a:r>
          </a:p>
          <a:p>
            <a:r>
              <a:rPr lang="en-US" sz="3200" dirty="0" smtClean="0"/>
              <a:t>This restricts the number of hosts given the number of subnets required</a:t>
            </a:r>
          </a:p>
        </p:txBody>
      </p:sp>
    </p:spTree>
    <p:extLst>
      <p:ext uri="{BB962C8B-B14F-4D97-AF65-F5344CB8AC3E}">
        <p14:creationId xmlns:p14="http://schemas.microsoft.com/office/powerpoint/2010/main" val="12188332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600" dirty="0" smtClean="0"/>
              <a:t>OSPF and VLSM</a:t>
            </a:r>
            <a:endParaRPr lang="en-US" sz="3600" dirty="0" smtClean="0">
              <a:solidFill>
                <a:schemeClr val="tx2"/>
              </a:solidFill>
            </a:endParaRPr>
          </a:p>
        </p:txBody>
      </p:sp>
      <p:sp>
        <p:nvSpPr>
          <p:cNvPr id="7171" name="Content Placeholder 2"/>
          <p:cNvSpPr>
            <a:spLocks noGrp="1"/>
          </p:cNvSpPr>
          <p:nvPr>
            <p:ph idx="1"/>
          </p:nvPr>
        </p:nvSpPr>
        <p:spPr>
          <a:xfrm>
            <a:off x="539750" y="1571625"/>
            <a:ext cx="8299450" cy="4603750"/>
          </a:xfrm>
        </p:spPr>
        <p:txBody>
          <a:bodyPr/>
          <a:lstStyle/>
          <a:p>
            <a:r>
              <a:rPr lang="en-US" sz="3200" dirty="0" smtClean="0"/>
              <a:t>OSPF can carry multiple subnet information</a:t>
            </a:r>
          </a:p>
          <a:p>
            <a:r>
              <a:rPr lang="en-US" sz="3200" dirty="0" smtClean="0"/>
              <a:t>Other protocols such as RIP and IGRP cannot</a:t>
            </a:r>
          </a:p>
          <a:p>
            <a:endParaRPr lang="en-US" sz="3200" dirty="0" smtClean="0"/>
          </a:p>
          <a:p>
            <a:endParaRPr lang="en-US" sz="2000" dirty="0" smtClean="0"/>
          </a:p>
        </p:txBody>
      </p:sp>
    </p:spTree>
    <p:extLst>
      <p:ext uri="{BB962C8B-B14F-4D97-AF65-F5344CB8AC3E}">
        <p14:creationId xmlns:p14="http://schemas.microsoft.com/office/powerpoint/2010/main" val="12188332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600" dirty="0" smtClean="0"/>
              <a:t>OSPF Network Types</a:t>
            </a:r>
            <a:endParaRPr lang="en-US" sz="3600" dirty="0" smtClean="0">
              <a:solidFill>
                <a:schemeClr val="tx2"/>
              </a:solidFill>
            </a:endParaRPr>
          </a:p>
        </p:txBody>
      </p:sp>
      <p:sp>
        <p:nvSpPr>
          <p:cNvPr id="7171" name="Content Placeholder 2"/>
          <p:cNvSpPr>
            <a:spLocks noGrp="1"/>
          </p:cNvSpPr>
          <p:nvPr>
            <p:ph idx="1"/>
          </p:nvPr>
        </p:nvSpPr>
        <p:spPr>
          <a:xfrm>
            <a:off x="539750" y="1571625"/>
            <a:ext cx="8299450" cy="4603750"/>
          </a:xfrm>
        </p:spPr>
        <p:txBody>
          <a:bodyPr/>
          <a:lstStyle/>
          <a:p>
            <a:r>
              <a:rPr lang="en-US" sz="3200" dirty="0" smtClean="0"/>
              <a:t>Broadcast multi-access</a:t>
            </a:r>
            <a:endParaRPr lang="en-US" sz="3200" dirty="0"/>
          </a:p>
          <a:p>
            <a:r>
              <a:rPr lang="en-US" sz="3200" dirty="0" smtClean="0"/>
              <a:t>Point-to-point</a:t>
            </a:r>
            <a:endParaRPr lang="en-US" sz="3200" dirty="0"/>
          </a:p>
          <a:p>
            <a:r>
              <a:rPr lang="en-US" sz="3200" dirty="0" smtClean="0"/>
              <a:t>Point-to-multipoint </a:t>
            </a:r>
            <a:r>
              <a:rPr lang="en-US" sz="3200" dirty="0"/>
              <a:t>broadcast</a:t>
            </a:r>
          </a:p>
          <a:p>
            <a:r>
              <a:rPr lang="en-US" sz="3200" dirty="0" smtClean="0"/>
              <a:t>Point-to-multipoint non-broadcast</a:t>
            </a:r>
            <a:endParaRPr lang="en-US" sz="3200" dirty="0"/>
          </a:p>
          <a:p>
            <a:r>
              <a:rPr lang="en-US" sz="3200" dirty="0" smtClean="0"/>
              <a:t>Non-broadcast multi-access </a:t>
            </a:r>
            <a:r>
              <a:rPr lang="en-US" sz="3200" dirty="0"/>
              <a:t>(NBMA)</a:t>
            </a:r>
            <a:endParaRPr lang="en-US" sz="2000" dirty="0" smtClean="0"/>
          </a:p>
        </p:txBody>
      </p:sp>
    </p:spTree>
    <p:extLst>
      <p:ext uri="{BB962C8B-B14F-4D97-AF65-F5344CB8AC3E}">
        <p14:creationId xmlns:p14="http://schemas.microsoft.com/office/powerpoint/2010/main" val="3907690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pPr lvl="1"/>
            <a:r>
              <a:rPr lang="en-US" sz="3600" dirty="0" smtClean="0"/>
              <a:t>Distance </a:t>
            </a:r>
            <a:r>
              <a:rPr lang="en-US" sz="3600" dirty="0"/>
              <a:t>Vector </a:t>
            </a:r>
            <a:r>
              <a:rPr lang="en-US" sz="3600" dirty="0" smtClean="0"/>
              <a:t>or </a:t>
            </a:r>
            <a:r>
              <a:rPr lang="en-US" sz="3600" dirty="0"/>
              <a:t>Link </a:t>
            </a:r>
            <a:r>
              <a:rPr lang="en-US" sz="3600" dirty="0" smtClean="0"/>
              <a:t>State? </a:t>
            </a:r>
            <a:endParaRPr lang="en-US" sz="3600" dirty="0"/>
          </a:p>
        </p:txBody>
      </p:sp>
      <p:sp>
        <p:nvSpPr>
          <p:cNvPr id="7171" name="Content Placeholder 2"/>
          <p:cNvSpPr>
            <a:spLocks noGrp="1"/>
          </p:cNvSpPr>
          <p:nvPr>
            <p:ph idx="1"/>
          </p:nvPr>
        </p:nvSpPr>
        <p:spPr>
          <a:xfrm>
            <a:off x="539750" y="1571625"/>
            <a:ext cx="8299450" cy="4603750"/>
          </a:xfrm>
        </p:spPr>
        <p:txBody>
          <a:bodyPr/>
          <a:lstStyle/>
          <a:p>
            <a:r>
              <a:rPr lang="en-US" sz="3200" dirty="0" smtClean="0"/>
              <a:t>When planning a network design, what considerations are made whether to choose distance vector or link-state protocols?</a:t>
            </a:r>
          </a:p>
          <a:p>
            <a:r>
              <a:rPr lang="en-US" sz="3200" dirty="0" smtClean="0"/>
              <a:t>Why?</a:t>
            </a:r>
            <a:endParaRPr lang="en-US" sz="3000" dirty="0"/>
          </a:p>
          <a:p>
            <a:pPr>
              <a:buFont typeface="Wingdings" pitchFamily="2" charset="2"/>
              <a:buNone/>
            </a:pPr>
            <a:endParaRPr lang="en-US" sz="2000" dirty="0" smtClean="0"/>
          </a:p>
        </p:txBody>
      </p:sp>
    </p:spTree>
    <p:extLst>
      <p:ext uri="{BB962C8B-B14F-4D97-AF65-F5344CB8AC3E}">
        <p14:creationId xmlns:p14="http://schemas.microsoft.com/office/powerpoint/2010/main" val="1342054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a:xfrm>
            <a:off x="539750" y="419100"/>
            <a:ext cx="8299450" cy="990600"/>
          </a:xfrm>
        </p:spPr>
        <p:txBody>
          <a:bodyPr/>
          <a:lstStyle/>
          <a:p>
            <a:r>
              <a:rPr lang="en-US" sz="4000" smtClean="0">
                <a:ea typeface="MS PGothic" pitchFamily="34" charset="-128"/>
              </a:rPr>
              <a:t>Summary</a:t>
            </a:r>
          </a:p>
        </p:txBody>
      </p:sp>
      <p:sp>
        <p:nvSpPr>
          <p:cNvPr id="22531" name="Content Placeholder 4"/>
          <p:cNvSpPr>
            <a:spLocks/>
          </p:cNvSpPr>
          <p:nvPr/>
        </p:nvSpPr>
        <p:spPr bwMode="auto">
          <a:xfrm>
            <a:off x="539750" y="1452563"/>
            <a:ext cx="829945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233363" eaLnBrk="0" hangingPunct="0">
              <a:spcBef>
                <a:spcPct val="20000"/>
              </a:spcBef>
              <a:buClr>
                <a:srgbClr val="ED6E2E"/>
              </a:buClr>
              <a:buFont typeface="Wingdings" pitchFamily="2" charset="2"/>
              <a:buChar char="§"/>
            </a:pPr>
            <a:r>
              <a:rPr lang="en-US" sz="3200" dirty="0"/>
              <a:t>In this presentation, the following were covered:</a:t>
            </a:r>
          </a:p>
          <a:p>
            <a:pPr marL="690563" lvl="1" indent="-233363" eaLnBrk="0" hangingPunct="0">
              <a:spcBef>
                <a:spcPct val="20000"/>
              </a:spcBef>
              <a:buClr>
                <a:srgbClr val="ED6E2E"/>
              </a:buClr>
              <a:buFont typeface="Arial" pitchFamily="34" charset="0"/>
              <a:buChar char="•"/>
            </a:pPr>
            <a:r>
              <a:rPr lang="en-US" sz="2800" dirty="0" smtClean="0"/>
              <a:t>Review of CIDR</a:t>
            </a:r>
          </a:p>
          <a:p>
            <a:pPr marL="690563" lvl="1" indent="-233363" eaLnBrk="0" hangingPunct="0">
              <a:spcBef>
                <a:spcPct val="20000"/>
              </a:spcBef>
              <a:buClr>
                <a:srgbClr val="ED6E2E"/>
              </a:buClr>
              <a:buFont typeface="Arial" pitchFamily="34" charset="0"/>
              <a:buChar char="•"/>
            </a:pPr>
            <a:r>
              <a:rPr lang="en-US" sz="2800" dirty="0" smtClean="0"/>
              <a:t>Link-state routing protocols</a:t>
            </a:r>
          </a:p>
          <a:p>
            <a:pPr marL="690563" lvl="1" indent="-233363" eaLnBrk="0" hangingPunct="0">
              <a:spcBef>
                <a:spcPct val="20000"/>
              </a:spcBef>
              <a:buClr>
                <a:srgbClr val="ED6E2E"/>
              </a:buClr>
              <a:buFont typeface="Arial" pitchFamily="34" charset="0"/>
              <a:buChar char="•"/>
            </a:pPr>
            <a:r>
              <a:rPr lang="en-US" sz="2800" dirty="0" smtClean="0"/>
              <a:t>OSPF backbone network design</a:t>
            </a:r>
            <a:endParaRPr lang="en-US" sz="2800" dirty="0"/>
          </a:p>
          <a:p>
            <a:pPr marL="690563" lvl="1" indent="-233363" eaLnBrk="0" hangingPunct="0">
              <a:spcBef>
                <a:spcPct val="20000"/>
              </a:spcBef>
              <a:buClr>
                <a:srgbClr val="ED6E2E"/>
              </a:buClr>
              <a:buFont typeface="Arial" pitchFamily="34" charset="0"/>
              <a:buChar char="•"/>
            </a:pPr>
            <a:r>
              <a:rPr lang="en-US" sz="2800" dirty="0" smtClean="0"/>
              <a:t>OSPF </a:t>
            </a:r>
            <a:r>
              <a:rPr lang="en-US" sz="2800" dirty="0"/>
              <a:t>and </a:t>
            </a:r>
            <a:r>
              <a:rPr lang="en-US" sz="2800" dirty="0" smtClean="0"/>
              <a:t>VLSM configurations</a:t>
            </a:r>
            <a:endParaRPr lang="en-US" sz="2800" dirty="0"/>
          </a:p>
          <a:p>
            <a:pPr marL="690563" lvl="1" indent="-233363" eaLnBrk="0" hangingPunct="0">
              <a:spcBef>
                <a:spcPct val="20000"/>
              </a:spcBef>
              <a:buClr>
                <a:srgbClr val="ED6E2E"/>
              </a:buClr>
              <a:buFont typeface="Arial" pitchFamily="34" charset="0"/>
              <a:buChar char="•"/>
            </a:pPr>
            <a:r>
              <a:rPr lang="en-US" sz="2800" dirty="0"/>
              <a:t>Functions of OSPF v2</a:t>
            </a:r>
          </a:p>
          <a:p>
            <a:pPr marL="690563" lvl="1" indent="-233363" eaLnBrk="0" hangingPunct="0">
              <a:spcBef>
                <a:spcPct val="20000"/>
              </a:spcBef>
              <a:buClr>
                <a:srgbClr val="ED6E2E"/>
              </a:buClr>
              <a:buFont typeface="Arial" pitchFamily="34" charset="0"/>
              <a:buChar char="•"/>
            </a:pPr>
            <a:r>
              <a:rPr lang="en-US" sz="2800" dirty="0"/>
              <a:t>Differences between distance vector and </a:t>
            </a:r>
            <a:r>
              <a:rPr lang="en-US" sz="2800" dirty="0" smtClean="0"/>
              <a:t>link- </a:t>
            </a:r>
            <a:r>
              <a:rPr lang="en-US" sz="2800" dirty="0"/>
              <a:t>state </a:t>
            </a:r>
            <a:r>
              <a:rPr lang="en-US" sz="2800" dirty="0" smtClean="0"/>
              <a:t>network </a:t>
            </a:r>
            <a:r>
              <a:rPr lang="en-US" sz="2800" dirty="0"/>
              <a:t>planning</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Unit 9 Assignments</a:t>
            </a:r>
            <a:endParaRPr lang="en-US" sz="3200" dirty="0"/>
          </a:p>
        </p:txBody>
      </p:sp>
      <p:sp>
        <p:nvSpPr>
          <p:cNvPr id="3" name="Content Placeholder 2"/>
          <p:cNvSpPr>
            <a:spLocks noGrp="1"/>
          </p:cNvSpPr>
          <p:nvPr>
            <p:ph idx="1"/>
          </p:nvPr>
        </p:nvSpPr>
        <p:spPr/>
        <p:txBody>
          <a:bodyPr/>
          <a:lstStyle/>
          <a:p>
            <a:r>
              <a:rPr lang="en-US" sz="3200" dirty="0"/>
              <a:t>Discussion 9.1 OSPF in Multi-access </a:t>
            </a:r>
            <a:r>
              <a:rPr lang="en-US" sz="3200" dirty="0" smtClean="0"/>
              <a:t>Networks</a:t>
            </a:r>
            <a:endParaRPr lang="en-US" sz="3200" dirty="0"/>
          </a:p>
          <a:p>
            <a:r>
              <a:rPr lang="en-US" sz="3200" dirty="0"/>
              <a:t>Assignment 9.3 VLSM Redesign for a Medium-Sized Business</a:t>
            </a:r>
          </a:p>
        </p:txBody>
      </p:sp>
    </p:spTree>
    <p:extLst>
      <p:ext uri="{BB962C8B-B14F-4D97-AF65-F5344CB8AC3E}">
        <p14:creationId xmlns:p14="http://schemas.microsoft.com/office/powerpoint/2010/main" val="425986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3600" dirty="0" smtClean="0"/>
              <a:t>Learning Objective</a:t>
            </a:r>
          </a:p>
        </p:txBody>
      </p:sp>
      <p:sp>
        <p:nvSpPr>
          <p:cNvPr id="4099" name="Content Placeholder 2"/>
          <p:cNvSpPr>
            <a:spLocks noGrp="1"/>
          </p:cNvSpPr>
          <p:nvPr>
            <p:ph idx="1"/>
          </p:nvPr>
        </p:nvSpPr>
        <p:spPr>
          <a:xfrm>
            <a:off x="539750" y="1524000"/>
            <a:ext cx="8299450" cy="4419600"/>
          </a:xfrm>
        </p:spPr>
        <p:txBody>
          <a:bodyPr/>
          <a:lstStyle/>
          <a:p>
            <a:r>
              <a:rPr lang="en-US" sz="3200" dirty="0"/>
              <a:t>Formulate and plan the implementation of  </a:t>
            </a:r>
            <a:r>
              <a:rPr lang="en-US" sz="3200" dirty="0" smtClean="0"/>
              <a:t>link-state </a:t>
            </a:r>
            <a:r>
              <a:rPr lang="en-US" sz="3200" dirty="0"/>
              <a:t>routing protocols to meet business </a:t>
            </a:r>
            <a:r>
              <a:rPr lang="en-US" sz="3200" dirty="0" smtClean="0"/>
              <a:t>requirements.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600" dirty="0" smtClean="0"/>
              <a:t>Key Concepts</a:t>
            </a:r>
          </a:p>
        </p:txBody>
      </p:sp>
      <p:sp>
        <p:nvSpPr>
          <p:cNvPr id="5123" name="Content Placeholder 2"/>
          <p:cNvSpPr>
            <a:spLocks noGrp="1"/>
          </p:cNvSpPr>
          <p:nvPr>
            <p:ph idx="1"/>
          </p:nvPr>
        </p:nvSpPr>
        <p:spPr/>
        <p:txBody>
          <a:bodyPr/>
          <a:lstStyle/>
          <a:p>
            <a:r>
              <a:rPr lang="en-US" sz="2800" dirty="0"/>
              <a:t>Classless Inter-Domain IP Routing (CIDR)</a:t>
            </a:r>
          </a:p>
          <a:p>
            <a:r>
              <a:rPr lang="en-US" sz="2800" dirty="0" smtClean="0"/>
              <a:t>Link-state </a:t>
            </a:r>
            <a:r>
              <a:rPr lang="en-US" sz="2800" dirty="0"/>
              <a:t>routing protocols</a:t>
            </a:r>
          </a:p>
          <a:p>
            <a:r>
              <a:rPr lang="en-US" sz="2800" dirty="0"/>
              <a:t>OSPF v2</a:t>
            </a:r>
          </a:p>
          <a:p>
            <a:r>
              <a:rPr lang="en-US" sz="2800" dirty="0"/>
              <a:t>OSPF </a:t>
            </a:r>
            <a:r>
              <a:rPr lang="en-US" sz="2800" dirty="0" smtClean="0"/>
              <a:t>two-tier </a:t>
            </a:r>
            <a:r>
              <a:rPr lang="en-US" sz="2800" dirty="0"/>
              <a:t>hierarchical IP backbone network design for an enterprise WAN</a:t>
            </a:r>
          </a:p>
          <a:p>
            <a:r>
              <a:rPr lang="en-US" sz="2800" dirty="0"/>
              <a:t>OSPF, Variable Length Subnet Masking (VLSM) configuration</a:t>
            </a:r>
          </a:p>
          <a:p>
            <a:pPr marL="0" indent="0">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600" dirty="0"/>
              <a:t>Classless Inter-Domain IP Routing (CIDR</a:t>
            </a:r>
            <a:r>
              <a:rPr lang="en-US" sz="3600" dirty="0" smtClean="0"/>
              <a:t>) Review</a:t>
            </a:r>
            <a:endParaRPr lang="en-US" sz="3600" dirty="0" smtClean="0">
              <a:solidFill>
                <a:schemeClr val="tx2"/>
              </a:solidFill>
            </a:endParaRPr>
          </a:p>
        </p:txBody>
      </p:sp>
      <p:sp>
        <p:nvSpPr>
          <p:cNvPr id="7171" name="Content Placeholder 2"/>
          <p:cNvSpPr>
            <a:spLocks noGrp="1"/>
          </p:cNvSpPr>
          <p:nvPr>
            <p:ph idx="1"/>
          </p:nvPr>
        </p:nvSpPr>
        <p:spPr>
          <a:xfrm>
            <a:off x="539750" y="1571625"/>
            <a:ext cx="8299450" cy="4603750"/>
          </a:xfrm>
        </p:spPr>
        <p:txBody>
          <a:bodyPr/>
          <a:lstStyle/>
          <a:p>
            <a:r>
              <a:rPr lang="en-US" sz="3200" dirty="0" smtClean="0"/>
              <a:t>Referred to as “</a:t>
            </a:r>
            <a:r>
              <a:rPr lang="en-US" sz="3200" dirty="0" err="1" smtClean="0"/>
              <a:t>supernetting</a:t>
            </a:r>
            <a:r>
              <a:rPr lang="en-US" sz="3200" dirty="0" smtClean="0"/>
              <a:t>”</a:t>
            </a:r>
          </a:p>
          <a:p>
            <a:r>
              <a:rPr lang="en-US" sz="3200" dirty="0" smtClean="0"/>
              <a:t>An alternative to traditional IP </a:t>
            </a:r>
            <a:r>
              <a:rPr lang="en-US" sz="3200" dirty="0" err="1" smtClean="0"/>
              <a:t>subnetting</a:t>
            </a:r>
            <a:endParaRPr lang="en-US" sz="3200" dirty="0" smtClean="0"/>
          </a:p>
          <a:p>
            <a:r>
              <a:rPr lang="en-US" sz="3200" dirty="0" smtClean="0"/>
              <a:t>Assigns </a:t>
            </a:r>
            <a:r>
              <a:rPr lang="en-US" sz="3200" dirty="0"/>
              <a:t>IP addresses without using </a:t>
            </a:r>
            <a:r>
              <a:rPr lang="en-US" sz="3200" dirty="0" smtClean="0"/>
              <a:t>Class </a:t>
            </a:r>
            <a:r>
              <a:rPr lang="en-US" sz="3200" dirty="0"/>
              <a:t>A, Class </a:t>
            </a:r>
            <a:r>
              <a:rPr lang="en-US" sz="3200" dirty="0" smtClean="0"/>
              <a:t>B, </a:t>
            </a:r>
            <a:r>
              <a:rPr lang="en-US" sz="3200" dirty="0"/>
              <a:t>or Class </a:t>
            </a:r>
            <a:r>
              <a:rPr lang="en-US" sz="3200" dirty="0" smtClean="0"/>
              <a:t>C</a:t>
            </a:r>
          </a:p>
          <a:p>
            <a:r>
              <a:rPr lang="en-US" sz="3200" dirty="0" smtClean="0"/>
              <a:t>IP </a:t>
            </a:r>
            <a:r>
              <a:rPr lang="en-US" sz="3200" dirty="0"/>
              <a:t>address </a:t>
            </a:r>
            <a:r>
              <a:rPr lang="en-US" sz="3200" dirty="0" smtClean="0"/>
              <a:t>represented </a:t>
            </a:r>
            <a:r>
              <a:rPr lang="en-US" sz="3200" dirty="0"/>
              <a:t>as </a:t>
            </a:r>
            <a:r>
              <a:rPr lang="en-US" sz="3200" dirty="0">
                <a:solidFill>
                  <a:schemeClr val="accent2"/>
                </a:solidFill>
              </a:rPr>
              <a:t>A.B.C.D /</a:t>
            </a:r>
            <a:r>
              <a:rPr lang="en-US" sz="3200" i="1" dirty="0" smtClean="0">
                <a:solidFill>
                  <a:schemeClr val="accent2"/>
                </a:solidFill>
              </a:rPr>
              <a:t>n</a:t>
            </a:r>
            <a:r>
              <a:rPr lang="en-US" sz="3200" dirty="0" smtClean="0"/>
              <a:t>, </a:t>
            </a:r>
            <a:r>
              <a:rPr lang="en-US" sz="3200" dirty="0"/>
              <a:t>where "/</a:t>
            </a:r>
            <a:r>
              <a:rPr lang="en-US" sz="3200" i="1" dirty="0"/>
              <a:t>n</a:t>
            </a:r>
            <a:r>
              <a:rPr lang="en-US" sz="3200" dirty="0"/>
              <a:t>" is </a:t>
            </a:r>
            <a:r>
              <a:rPr lang="en-US" sz="3200" dirty="0" smtClean="0"/>
              <a:t>the </a:t>
            </a:r>
            <a:r>
              <a:rPr lang="en-US" sz="3200" dirty="0"/>
              <a:t>number of bits in the mask</a:t>
            </a:r>
            <a:endParaRPr lang="en-US" sz="3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539750" y="304800"/>
            <a:ext cx="8299450" cy="476250"/>
          </a:xfrm>
        </p:spPr>
        <p:txBody>
          <a:bodyPr/>
          <a:lstStyle/>
          <a:p>
            <a:r>
              <a:rPr lang="en-US" sz="3600" dirty="0"/>
              <a:t>IPv4: CIDR </a:t>
            </a:r>
            <a:r>
              <a:rPr lang="en-US" sz="3600" dirty="0" smtClean="0"/>
              <a:t>Block Syntax</a:t>
            </a:r>
            <a:endParaRPr lang="en-US" sz="3600" dirty="0" smtClean="0">
              <a:solidFill>
                <a:schemeClr val="tx2"/>
              </a:solidFill>
            </a:endParaRPr>
          </a:p>
        </p:txBody>
      </p:sp>
      <p:sp>
        <p:nvSpPr>
          <p:cNvPr id="14338" name="Content Placeholder 2"/>
          <p:cNvSpPr>
            <a:spLocks noGrp="1"/>
          </p:cNvSpPr>
          <p:nvPr>
            <p:ph idx="1"/>
          </p:nvPr>
        </p:nvSpPr>
        <p:spPr>
          <a:xfrm>
            <a:off x="539750" y="1571625"/>
            <a:ext cx="8035538" cy="4603750"/>
          </a:xfrm>
        </p:spPr>
        <p:txBody>
          <a:bodyPr/>
          <a:lstStyle/>
          <a:p>
            <a:r>
              <a:rPr lang="en-US" sz="3200" dirty="0"/>
              <a:t>CIDR </a:t>
            </a:r>
            <a:r>
              <a:rPr lang="en-US" sz="3200" dirty="0" smtClean="0"/>
              <a:t>block</a:t>
            </a:r>
            <a:r>
              <a:rPr lang="en-US" sz="3200" dirty="0"/>
              <a:t>: group of IP addresses sharing the same prefix</a:t>
            </a:r>
          </a:p>
          <a:p>
            <a:endParaRPr lang="en-US" sz="3200" dirty="0"/>
          </a:p>
          <a:p>
            <a:endParaRPr lang="en-US" sz="3200" dirty="0" smtClean="0"/>
          </a:p>
          <a:p>
            <a:endParaRPr lang="en-US" sz="3200" dirty="0" smtClean="0"/>
          </a:p>
          <a:p>
            <a:r>
              <a:rPr lang="en-US" sz="3200" dirty="0" smtClean="0"/>
              <a:t>Prefix is determined by </a:t>
            </a:r>
          </a:p>
          <a:p>
            <a:pPr marL="969963" lvl="1" indent="-514350">
              <a:buFont typeface="+mj-lt"/>
              <a:buAutoNum type="arabicPeriod"/>
            </a:pPr>
            <a:r>
              <a:rPr lang="en-US" sz="3000" dirty="0" smtClean="0"/>
              <a:t>Translating dot notation to binary</a:t>
            </a:r>
          </a:p>
          <a:p>
            <a:pPr marL="969963" lvl="1" indent="-514350">
              <a:buFont typeface="+mj-lt"/>
              <a:buAutoNum type="arabicPeriod"/>
            </a:pPr>
            <a:r>
              <a:rPr lang="en-US" sz="3000" dirty="0" smtClean="0"/>
              <a:t>Identifying # of bits that are shared</a:t>
            </a:r>
          </a:p>
          <a:p>
            <a:endParaRPr lang="en-US" sz="3200" dirty="0" smtClean="0"/>
          </a:p>
          <a:p>
            <a:pPr marL="0" indent="0">
              <a:buNone/>
            </a:pPr>
            <a:endParaRPr lang="en-US" sz="3200" dirty="0"/>
          </a:p>
          <a:p>
            <a:pPr marL="0" indent="0">
              <a:buNone/>
            </a:pPr>
            <a:endParaRPr lang="en-US" sz="3200" dirty="0" smtClean="0"/>
          </a:p>
          <a:p>
            <a:pPr marL="0" indent="0">
              <a:buNone/>
            </a:pPr>
            <a:endParaRPr lang="en-US" sz="3200" dirty="0"/>
          </a:p>
          <a:p>
            <a:endParaRPr lang="en-US" sz="3200" dirty="0" smtClean="0"/>
          </a:p>
          <a:p>
            <a:endParaRPr lang="en-US" sz="3200" dirty="0" smtClean="0"/>
          </a:p>
          <a:p>
            <a:pPr>
              <a:buFont typeface="Wingdings" pitchFamily="2" charset="2"/>
              <a:buNone/>
            </a:pPr>
            <a:endParaRPr lang="en-US" sz="2000" dirty="0" smtClean="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5700" y="2819053"/>
            <a:ext cx="4867275" cy="141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1656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539750" y="304800"/>
            <a:ext cx="8299450" cy="476250"/>
          </a:xfrm>
        </p:spPr>
        <p:txBody>
          <a:bodyPr/>
          <a:lstStyle/>
          <a:p>
            <a:r>
              <a:rPr lang="en-US" sz="3600" dirty="0"/>
              <a:t>IPv4: CIDR </a:t>
            </a:r>
            <a:r>
              <a:rPr lang="en-US" sz="3600" dirty="0" smtClean="0"/>
              <a:t>Example #1</a:t>
            </a:r>
            <a:endParaRPr lang="en-US" sz="3600" dirty="0" smtClean="0">
              <a:solidFill>
                <a:schemeClr val="tx2"/>
              </a:solidFill>
            </a:endParaRPr>
          </a:p>
        </p:txBody>
      </p:sp>
      <p:sp>
        <p:nvSpPr>
          <p:cNvPr id="14338" name="Content Placeholder 2"/>
          <p:cNvSpPr>
            <a:spLocks noGrp="1"/>
          </p:cNvSpPr>
          <p:nvPr>
            <p:ph idx="1"/>
          </p:nvPr>
        </p:nvSpPr>
        <p:spPr>
          <a:xfrm>
            <a:off x="539750" y="1571625"/>
            <a:ext cx="8035538" cy="4603750"/>
          </a:xfrm>
        </p:spPr>
        <p:txBody>
          <a:bodyPr/>
          <a:lstStyle/>
          <a:p>
            <a:r>
              <a:rPr lang="en-US" sz="3200" dirty="0" smtClean="0"/>
              <a:t>Address block 168.12.0.0/16</a:t>
            </a:r>
          </a:p>
          <a:p>
            <a:endParaRPr lang="en-US" sz="3200" dirty="0" smtClean="0"/>
          </a:p>
          <a:p>
            <a:endParaRPr lang="en-US" sz="3200" dirty="0"/>
          </a:p>
          <a:p>
            <a:endParaRPr lang="en-US" sz="3200" dirty="0" smtClean="0"/>
          </a:p>
          <a:p>
            <a:r>
              <a:rPr lang="en-US" sz="3200" dirty="0" smtClean="0"/>
              <a:t>Any IP address sharing the same initial 16 bits is in the same network</a:t>
            </a:r>
          </a:p>
          <a:p>
            <a:r>
              <a:rPr lang="en-US" sz="3200" dirty="0"/>
              <a:t>Range is 168.12.0.0 - 168.12.255.255</a:t>
            </a:r>
            <a:endParaRPr lang="en-US" sz="3200" dirty="0" smtClean="0"/>
          </a:p>
          <a:p>
            <a:endParaRPr lang="en-US" sz="3200" dirty="0"/>
          </a:p>
          <a:p>
            <a:endParaRPr lang="en-US" sz="3200" dirty="0" smtClean="0"/>
          </a:p>
          <a:p>
            <a:pPr marL="0" indent="0">
              <a:buNone/>
            </a:pPr>
            <a:endParaRPr lang="en-US" sz="3200" dirty="0" smtClean="0"/>
          </a:p>
          <a:p>
            <a:pPr>
              <a:buFont typeface="Wingdings" pitchFamily="2" charset="2"/>
              <a:buNone/>
            </a:pPr>
            <a:endParaRPr lang="en-US" sz="2000" dirty="0" smtClean="0"/>
          </a:p>
        </p:txBody>
      </p:sp>
      <p:pic>
        <p:nvPicPr>
          <p:cNvPr id="410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4074" y="2262767"/>
            <a:ext cx="6962775"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158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539750" y="304800"/>
            <a:ext cx="8299450" cy="476250"/>
          </a:xfrm>
        </p:spPr>
        <p:txBody>
          <a:bodyPr/>
          <a:lstStyle/>
          <a:p>
            <a:r>
              <a:rPr lang="en-US" sz="3600" dirty="0"/>
              <a:t>IPv4: CIDR </a:t>
            </a:r>
            <a:r>
              <a:rPr lang="en-US" sz="3600" dirty="0" smtClean="0"/>
              <a:t>Example #2</a:t>
            </a:r>
            <a:endParaRPr lang="en-US" sz="3600" dirty="0" smtClean="0">
              <a:solidFill>
                <a:schemeClr val="tx2"/>
              </a:solidFill>
            </a:endParaRPr>
          </a:p>
        </p:txBody>
      </p:sp>
      <p:sp>
        <p:nvSpPr>
          <p:cNvPr id="14338" name="Content Placeholder 2"/>
          <p:cNvSpPr>
            <a:spLocks noGrp="1"/>
          </p:cNvSpPr>
          <p:nvPr>
            <p:ph idx="1"/>
          </p:nvPr>
        </p:nvSpPr>
        <p:spPr>
          <a:xfrm>
            <a:off x="539750" y="1571625"/>
            <a:ext cx="8035538" cy="4603750"/>
          </a:xfrm>
        </p:spPr>
        <p:txBody>
          <a:bodyPr/>
          <a:lstStyle/>
          <a:p>
            <a:r>
              <a:rPr lang="en-US" sz="3200" dirty="0" smtClean="0"/>
              <a:t>Address Block 168.12.176.0/20</a:t>
            </a:r>
          </a:p>
          <a:p>
            <a:endParaRPr lang="en-US" sz="3200" dirty="0" smtClean="0"/>
          </a:p>
          <a:p>
            <a:endParaRPr lang="en-US" sz="3200" dirty="0"/>
          </a:p>
          <a:p>
            <a:endParaRPr lang="en-US" sz="3200" dirty="0" smtClean="0"/>
          </a:p>
          <a:p>
            <a:r>
              <a:rPr lang="en-US" sz="3200" dirty="0" smtClean="0"/>
              <a:t>Any IP address sharing the same initial 20 bits is in the same network</a:t>
            </a:r>
          </a:p>
          <a:p>
            <a:r>
              <a:rPr lang="en-US" sz="3200" dirty="0"/>
              <a:t>Range is </a:t>
            </a:r>
            <a:r>
              <a:rPr lang="en-US" sz="3200" dirty="0" smtClean="0"/>
              <a:t>168.12.176.0 </a:t>
            </a:r>
            <a:r>
              <a:rPr lang="en-US" sz="3200" dirty="0"/>
              <a:t>- 168.12.191.255</a:t>
            </a:r>
            <a:endParaRPr lang="en-US" sz="3200" dirty="0" smtClean="0"/>
          </a:p>
          <a:p>
            <a:endParaRPr lang="en-US" sz="3200" dirty="0"/>
          </a:p>
          <a:p>
            <a:endParaRPr lang="en-US" sz="3200" dirty="0" smtClean="0"/>
          </a:p>
          <a:p>
            <a:pPr marL="0" indent="0">
              <a:buNone/>
            </a:pPr>
            <a:endParaRPr lang="en-US" sz="3200" dirty="0" smtClean="0"/>
          </a:p>
          <a:p>
            <a:pPr>
              <a:buFont typeface="Wingdings" pitchFamily="2" charset="2"/>
              <a:buNone/>
            </a:pPr>
            <a:endParaRPr lang="en-US" sz="2000" dirty="0" smtClean="0"/>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2911" y="2257657"/>
            <a:ext cx="6962775"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5529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600" dirty="0" smtClean="0"/>
              <a:t>Who Uses CIDR, and Who Does Not?</a:t>
            </a:r>
            <a:endParaRPr lang="en-US" sz="3600" dirty="0" smtClean="0">
              <a:solidFill>
                <a:schemeClr val="tx2"/>
              </a:solidFill>
            </a:endParaRPr>
          </a:p>
        </p:txBody>
      </p:sp>
      <p:graphicFrame>
        <p:nvGraphicFramePr>
          <p:cNvPr id="4" name="Diagram 3"/>
          <p:cNvGraphicFramePr/>
          <p:nvPr>
            <p:extLst>
              <p:ext uri="{D42A27DB-BD31-4B8C-83A1-F6EECF244321}">
                <p14:modId xmlns:p14="http://schemas.microsoft.com/office/powerpoint/2010/main" val="3529843703"/>
              </p:ext>
            </p:extLst>
          </p:nvPr>
        </p:nvGraphicFramePr>
        <p:xfrm>
          <a:off x="1490132" y="1518103"/>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008247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PSPROPS" val="doc-id:164124"/>
  <p:tag name="PRESENTATION_PLAYLIST_COUNT" val="0"/>
  <p:tag name="PRESENTATION_PRESENTER_SLIDE_LEVEL" val="0"/>
  <p:tag name="ART_ENCODE_TYPE" val="0"/>
  <p:tag name="ART_ENCODE_INDEX" val="1"/>
  <p:tag name="PUBLISH_TITLE" val="PM 2006"/>
  <p:tag name="ARTICULATE_PUBLISH_PATH" val="C:\Documents and Settings\Josh Bersin\My Documents\_Bersin Files\_PRESENTATIONS\2006_05_PMLAUNCH\PM 2006"/>
  <p:tag name="ARTICULATE_LOGO" val="Bersin-Logo2.gif"/>
  <p:tag name="ARTICULATE_PRESENTER" val="Josh Bersin"/>
  <p:tag name="ARTICULATE_PRESENTER_GUID" val="AF8D0DB1-D4D4-4749-BE26-AB8CCB5FD1C7"/>
  <p:tag name="ARTICULATE_LMS" val="0"/>
  <p:tag name="LMS_PUBLISH" val="No"/>
  <p:tag name="PLAYERLOGOHEIGHT" val="94"/>
  <p:tag name="PLAYERLOGOWIDTH" val="244"/>
  <p:tag name="LAUNCHINNEWWINDOW" val="1"/>
  <p:tag name="LASTPUBLISHED" val="C:\Documents and Settings\Josh Bersin\My Documents\_Bersin Files\_PRESENTATIONS\2006_05_PMLAUNCH\PM 2006\PM 2006\launcher.html"/>
  <p:tag name="MMPROD_NEXTUNIQUEID" val="10009"/>
  <p:tag name="MMPROD_UIDATA" val="&lt;database version=&quot;7.0&quot;&gt;&lt;object type=&quot;1&quot; unique_id=&quot;10001&quot;&gt;&lt;property id=&quot;20141&quot; value=&quot;PM 2006&quot;/&gt;&lt;object type=&quot;8&quot; unique_id=&quot;10002&quot;&gt;&lt;/object&gt;&lt;object type=&quot;2&quot; unique_id=&quot;10003&quot;&gt;&lt;object type=&quot;3&quot; unique_id=&quot;10004&quot;&gt;&lt;property id=&quot;20148&quot; value=&quot;5&quot;/&gt;&lt;property id=&quot;20300&quot; value=&quot;Slide 1 - &amp;quot;Cummins Presentation&amp;#x0D;&amp;#x0A;High-Impact Learning Organizations &amp;#x0D;&amp;#x0A;&amp;#x0D;&amp;#x0A;WhatWorks® In the Management, Governance, and Operations &quot;/&gt;&lt;property id=&quot;20302&quot; value=&quot;0&quot;/&gt;&lt;property id=&quot;20307&quot; value=&quot;1507&quot;/&gt;&lt;/object&gt;&lt;object type=&quot;3&quot; unique_id=&quot;10006&quot;&gt;&lt;property id=&quot;20148&quot; value=&quot;5&quot;/&gt;&lt;property id=&quot;20300&quot; value=&quot;Slide 2 - &amp;quot;Bersin WhatWorks® Methodology&amp;quot;&quot;/&gt;&lt;property id=&quot;20302&quot; value=&quot;0&quot;/&gt;&lt;property id=&quot;20307&quot; value=&quot;1509&quot;/&gt;&lt;/object&gt;&lt;object type=&quot;3&quot; unique_id=&quot;10008&quot;&gt;&lt;property id=&quot;20148&quot; value=&quot;5&quot;/&gt;&lt;property id=&quot;20300&quot; value=&quot;Slide 6 - &amp;quot;The Corporate L&amp;amp;D Marketplace&amp;quot;&quot;/&gt;&lt;property id=&quot;20302&quot; value=&quot;0&quot;/&gt;&lt;property id=&quot;20307&quot; value=&quot;1486&quot;/&gt;&lt;/object&gt;&lt;object type=&quot;3&quot; unique_id=&quot;10011&quot;&gt;&lt;property id=&quot;20148&quot; value=&quot;5&quot;/&gt;&lt;property id=&quot;20300&quot; value=&quot;Slide 7 - &amp;quot;Current Workforce Demographics&amp;quot;&quot;/&gt;&lt;property id=&quot;20302&quot; value=&quot;0&quot;/&gt;&lt;property id=&quot;20307&quot; value=&quot;1513&quot;/&gt;&lt;/object&gt;&lt;object type=&quot;3&quot; unique_id=&quot;10013&quot;&gt;&lt;property id=&quot;20148&quot; value=&quot;5&quot;/&gt;&lt;property id=&quot;20300&quot; value=&quot;Slide 8 - &amp;quot;Today’s Worker&amp;quot;&quot;/&gt;&lt;property id=&quot;20302&quot; value=&quot;0&quot;/&gt;&lt;property id=&quot;20307&quot; value=&quot;1520&quot;/&gt;&lt;/object&gt;&lt;object type=&quot;3&quot; unique_id=&quot;10015&quot;&gt;&lt;property id=&quot;20148&quot; value=&quot;5&quot;/&gt;&lt;property id=&quot;20300&quot; value=&quot;Slide 9 - &amp;quot;Forces for Change in Corporate L&amp;amp;D&amp;quot;&quot;/&gt;&lt;property id=&quot;20302&quot; value=&quot;0&quot;/&gt;&lt;property id=&quot;20307&quot; value=&quot;1479&quot;/&gt;&lt;/object&gt;&lt;object type=&quot;3&quot; unique_id=&quot;10018&quot;&gt;&lt;property id=&quot;20148&quot; value=&quot;5&quot;/&gt;&lt;property id=&quot;20300&quot; value=&quot;Slide 10 - &amp;quot;High Impact Learning Organization&amp;#x0D;&amp;#x0A;How we create business impact&amp;quot;&quot;/&gt;&lt;property id=&quot;20302&quot; value=&quot;0&quot;/&gt;&lt;property id=&quot;20307&quot; value=&quot;1485&quot;/&gt;&lt;/object&gt;&lt;object type=&quot;3&quot; unique_id=&quot;10030&quot;&gt;&lt;property id=&quot;20148&quot; value=&quot;5&quot;/&gt;&lt;property id=&quot;20300&quot; value=&quot;Slide 11 - &amp;quot;High Impact Governance&amp;quot;&quot;/&gt;&lt;property id=&quot;20302&quot; value=&quot;0&quot;/&gt;&lt;property id=&quot;20307&quot; value=&quot;1523&quot;/&gt;&lt;/object&gt;&lt;object type=&quot;3&quot; unique_id=&quot;10031&quot;&gt;&lt;property id=&quot;20148&quot; value=&quot;5&quot;/&gt;&lt;property id=&quot;20300&quot; value=&quot;Slide 12 - &amp;quot;High Impact Governance Process&amp;quot;&quot;/&gt;&lt;property id=&quot;20302&quot; value=&quot;0&quot;/&gt;&lt;property id=&quot;20307&quot; value=&quot;1527&quot;/&gt;&lt;/object&gt;&lt;object type=&quot;3&quot; unique_id=&quot;10033&quot;&gt;&lt;property id=&quot;20148&quot; value=&quot;5&quot;/&gt;&lt;property id=&quot;20300&quot; value=&quot;Slide 13 - &amp;quot;Strategy Alignment Process&amp;quot;&quot;/&gt;&lt;property id=&quot;20302&quot; value=&quot;0&quot;/&gt;&lt;property id=&quot;20307&quot; value=&quot;1572&quot;/&gt;&lt;/object&gt;&lt;object type=&quot;3&quot; unique_id=&quot;10036&quot;&gt;&lt;property id=&quot;20148&quot; value=&quot;5&quot;/&gt;&lt;property id=&quot;20300&quot; value=&quot;Slide 14 - &amp;quot;A Working Federated Model&amp;quot;&quot;/&gt;&lt;property id=&quot;20302&quot; value=&quot;0&quot;/&gt;&lt;property id=&quot;20307&quot; value=&quot;1528&quot;/&gt;&lt;/object&gt;&lt;object type=&quot;3&quot; unique_id=&quot;10970&quot;&gt;&lt;property id=&quot;20148&quot; value=&quot;5&quot;/&gt;&lt;property id=&quot;20300&quot; value=&quot;Slide 3&quot;/&gt;&lt;property id=&quot;20307&quot; value=&quot;1573&quot;/&gt;&lt;/object&gt;&lt;object type=&quot;3&quot; unique_id=&quot;10971&quot;&gt;&lt;property id=&quot;20148&quot; value=&quot;5&quot;/&gt;&lt;property id=&quot;20300&quot; value=&quot;Slide 4 - &amp;quot;Business Needs Leading to Training Requirements&amp;quot;&quot;/&gt;&lt;property id=&quot;20307&quot; value=&quot;1574&quot;/&gt;&lt;/object&gt;&lt;object type=&quot;3&quot; unique_id=&quot;10972&quot;&gt;&lt;property id=&quot;20148&quot; value=&quot;5&quot;/&gt;&lt;property id=&quot;20300&quot; value=&quot;Slide 5 - &amp;quot;Context - Training &amp;amp; Development: &amp;#x0D;&amp;#x0A;Sample Interventions&amp;quot;&quot;/&gt;&lt;property id=&quot;20307&quot; value=&quot;1575&quot;/&gt;&lt;/object&gt;&lt;/object&gt;&lt;object type=&quot;4&quot; unique_id=&quot;10310&quot;&gt;&lt;property id=&quot;28&quot; value=&quot;1000&quot;/&gt;&lt;object type=&quot;5&quot; unique_id=&quot;1001&quot;&gt;&lt;/object&gt;&lt;/object&gt;&lt;/object&gt;&lt;/database&gt;"/>
  <p:tag name="SECTOMILLISECCONVERTED" val="1"/>
</p:tagLst>
</file>

<file path=ppt/theme/theme1.xml><?xml version="1.0" encoding="utf-8"?>
<a:theme xmlns:a="http://schemas.openxmlformats.org/drawingml/2006/main" name="Blank Presentation">
  <a:themeElements>
    <a:clrScheme name="Blank Presentation 2">
      <a:dk1>
        <a:srgbClr val="000000"/>
      </a:dk1>
      <a:lt1>
        <a:srgbClr val="FFFFFF"/>
      </a:lt1>
      <a:dk2>
        <a:srgbClr val="204F91"/>
      </a:dk2>
      <a:lt2>
        <a:srgbClr val="A1A8AD"/>
      </a:lt2>
      <a:accent1>
        <a:srgbClr val="38629C"/>
      </a:accent1>
      <a:accent2>
        <a:srgbClr val="FE9901"/>
      </a:accent2>
      <a:accent3>
        <a:srgbClr val="FFFFFF"/>
      </a:accent3>
      <a:accent4>
        <a:srgbClr val="000000"/>
      </a:accent4>
      <a:accent5>
        <a:srgbClr val="AEB7CB"/>
      </a:accent5>
      <a:accent6>
        <a:srgbClr val="E68A01"/>
      </a:accent6>
      <a:hlink>
        <a:srgbClr val="7DBA00"/>
      </a:hlink>
      <a:folHlink>
        <a:srgbClr val="9C1F2E"/>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204F91"/>
        </a:dk2>
        <a:lt2>
          <a:srgbClr val="A1A8AD"/>
        </a:lt2>
        <a:accent1>
          <a:srgbClr val="38629C"/>
        </a:accent1>
        <a:accent2>
          <a:srgbClr val="FE9901"/>
        </a:accent2>
        <a:accent3>
          <a:srgbClr val="FFFFFF"/>
        </a:accent3>
        <a:accent4>
          <a:srgbClr val="000000"/>
        </a:accent4>
        <a:accent5>
          <a:srgbClr val="AEB7CB"/>
        </a:accent5>
        <a:accent6>
          <a:srgbClr val="E68A01"/>
        </a:accent6>
        <a:hlink>
          <a:srgbClr val="7DBA00"/>
        </a:hlink>
        <a:folHlink>
          <a:srgbClr val="9C1F2E"/>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3366"/>
        </a:dk2>
        <a:lt2>
          <a:srgbClr val="A1A8AD"/>
        </a:lt2>
        <a:accent1>
          <a:srgbClr val="A8C77F"/>
        </a:accent1>
        <a:accent2>
          <a:srgbClr val="547933"/>
        </a:accent2>
        <a:accent3>
          <a:srgbClr val="FFFFFF"/>
        </a:accent3>
        <a:accent4>
          <a:srgbClr val="000000"/>
        </a:accent4>
        <a:accent5>
          <a:srgbClr val="D1E0C0"/>
        </a:accent5>
        <a:accent6>
          <a:srgbClr val="4B6D2D"/>
        </a:accent6>
        <a:hlink>
          <a:srgbClr val="E6851A"/>
        </a:hlink>
        <a:folHlink>
          <a:srgbClr val="9C1F2E"/>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4D7D35"/>
        </a:dk2>
        <a:lt2>
          <a:srgbClr val="91B3BD"/>
        </a:lt2>
        <a:accent1>
          <a:srgbClr val="49699D"/>
        </a:accent1>
        <a:accent2>
          <a:srgbClr val="D2E0BA"/>
        </a:accent2>
        <a:accent3>
          <a:srgbClr val="FFFFFF"/>
        </a:accent3>
        <a:accent4>
          <a:srgbClr val="000000"/>
        </a:accent4>
        <a:accent5>
          <a:srgbClr val="B1B9CC"/>
        </a:accent5>
        <a:accent6>
          <a:srgbClr val="BECBA8"/>
        </a:accent6>
        <a:hlink>
          <a:srgbClr val="704A6E"/>
        </a:hlink>
        <a:folHlink>
          <a:srgbClr val="948092"/>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4D7D35"/>
        </a:dk2>
        <a:lt2>
          <a:srgbClr val="91B3BD"/>
        </a:lt2>
        <a:accent1>
          <a:srgbClr val="49699D"/>
        </a:accent1>
        <a:accent2>
          <a:srgbClr val="C57F21"/>
        </a:accent2>
        <a:accent3>
          <a:srgbClr val="FFFFFF"/>
        </a:accent3>
        <a:accent4>
          <a:srgbClr val="000000"/>
        </a:accent4>
        <a:accent5>
          <a:srgbClr val="B1B9CC"/>
        </a:accent5>
        <a:accent6>
          <a:srgbClr val="B2721D"/>
        </a:accent6>
        <a:hlink>
          <a:srgbClr val="704A6E"/>
        </a:hlink>
        <a:folHlink>
          <a:srgbClr val="948092"/>
        </a:folHlink>
      </a:clrScheme>
      <a:clrMap bg1="lt1" tx1="dk1" bg2="lt2" tx2="dk2" accent1="accent1" accent2="accent2" accent3="accent3" accent4="accent4" accent5="accent5" accent6="accent6" hlink="hlink" folHlink="folHlink"/>
    </a:extraClrScheme>
    <a:extraClrScheme>
      <a:clrScheme name="Blank Presentation 6">
        <a:dk1>
          <a:srgbClr val="003366"/>
        </a:dk1>
        <a:lt1>
          <a:srgbClr val="FFFFFF"/>
        </a:lt1>
        <a:dk2>
          <a:srgbClr val="204F91"/>
        </a:dk2>
        <a:lt2>
          <a:srgbClr val="A1A8AD"/>
        </a:lt2>
        <a:accent1>
          <a:srgbClr val="73B244"/>
        </a:accent1>
        <a:accent2>
          <a:srgbClr val="932121"/>
        </a:accent2>
        <a:accent3>
          <a:srgbClr val="FFFFFF"/>
        </a:accent3>
        <a:accent4>
          <a:srgbClr val="002A56"/>
        </a:accent4>
        <a:accent5>
          <a:srgbClr val="BCD5B0"/>
        </a:accent5>
        <a:accent6>
          <a:srgbClr val="851D1D"/>
        </a:accent6>
        <a:hlink>
          <a:srgbClr val="67983A"/>
        </a:hlink>
        <a:folHlink>
          <a:srgbClr val="315C22"/>
        </a:folHlink>
      </a:clrScheme>
      <a:clrMap bg1="lt1" tx1="dk1" bg2="lt2" tx2="dk2" accent1="accent1" accent2="accent2" accent3="accent3" accent4="accent4" accent5="accent5" accent6="accent6" hlink="hlink" folHlink="folHlink"/>
    </a:extraClrScheme>
    <a:extraClrScheme>
      <a:clrScheme name="Blank Presentation 7">
        <a:dk1>
          <a:srgbClr val="003366"/>
        </a:dk1>
        <a:lt1>
          <a:srgbClr val="FFFFFF"/>
        </a:lt1>
        <a:dk2>
          <a:srgbClr val="204F91"/>
        </a:dk2>
        <a:lt2>
          <a:srgbClr val="A1A8AD"/>
        </a:lt2>
        <a:accent1>
          <a:srgbClr val="D7D214"/>
        </a:accent1>
        <a:accent2>
          <a:srgbClr val="932121"/>
        </a:accent2>
        <a:accent3>
          <a:srgbClr val="FFFFFF"/>
        </a:accent3>
        <a:accent4>
          <a:srgbClr val="002A56"/>
        </a:accent4>
        <a:accent5>
          <a:srgbClr val="E8E5AA"/>
        </a:accent5>
        <a:accent6>
          <a:srgbClr val="851D1D"/>
        </a:accent6>
        <a:hlink>
          <a:srgbClr val="67983A"/>
        </a:hlink>
        <a:folHlink>
          <a:srgbClr val="315C22"/>
        </a:folHlink>
      </a:clrScheme>
      <a:clrMap bg1="lt1" tx1="dk1" bg2="lt2" tx2="dk2" accent1="accent1" accent2="accent2" accent3="accent3" accent4="accent4" accent5="accent5" accent6="accent6" hlink="hlink" folHlink="folHlink"/>
    </a:extraClrScheme>
    <a:extraClrScheme>
      <a:clrScheme name="Blank Presentation 8">
        <a:dk1>
          <a:srgbClr val="000000"/>
        </a:dk1>
        <a:lt1>
          <a:srgbClr val="FFFFFF"/>
        </a:lt1>
        <a:dk2>
          <a:srgbClr val="4D7D35"/>
        </a:dk2>
        <a:lt2>
          <a:srgbClr val="91B3BD"/>
        </a:lt2>
        <a:accent1>
          <a:srgbClr val="49699D"/>
        </a:accent1>
        <a:accent2>
          <a:srgbClr val="DD9043"/>
        </a:accent2>
        <a:accent3>
          <a:srgbClr val="FFFFFF"/>
        </a:accent3>
        <a:accent4>
          <a:srgbClr val="000000"/>
        </a:accent4>
        <a:accent5>
          <a:srgbClr val="B1B9CC"/>
        </a:accent5>
        <a:accent6>
          <a:srgbClr val="C8823C"/>
        </a:accent6>
        <a:hlink>
          <a:srgbClr val="704A6E"/>
        </a:hlink>
        <a:folHlink>
          <a:srgbClr val="9480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569862757D4DE44893AB3F20D4900D1" ma:contentTypeVersion="0" ma:contentTypeDescription="Create a new document." ma:contentTypeScope="" ma:versionID="de924425f64a35fd3e6bdf165bb16c0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A79F13-E1AA-4D61-B102-462BE4659563}">
  <ds:schemaRefs>
    <ds:schemaRef ds:uri="http://schemas.microsoft.com/sharepoint/v3/contenttype/forms"/>
  </ds:schemaRefs>
</ds:datastoreItem>
</file>

<file path=customXml/itemProps2.xml><?xml version="1.0" encoding="utf-8"?>
<ds:datastoreItem xmlns:ds="http://schemas.openxmlformats.org/officeDocument/2006/customXml" ds:itemID="{FC179457-D557-43E5-8F5D-F70BD37A9867}">
  <ds:schemaRefs>
    <ds:schemaRef ds:uri="http://schemas.microsoft.com/office/2006/metadata/longProperties"/>
  </ds:schemaRefs>
</ds:datastoreItem>
</file>

<file path=customXml/itemProps3.xml><?xml version="1.0" encoding="utf-8"?>
<ds:datastoreItem xmlns:ds="http://schemas.openxmlformats.org/officeDocument/2006/customXml" ds:itemID="{1EB8639A-8193-41A3-B88D-30381B1E59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E8525C42-3378-4F4F-9A66-0E65DD04EFB3}">
  <ds:schemaRef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25538</TotalTime>
  <Words>2068</Words>
  <Application>Microsoft Office PowerPoint</Application>
  <PresentationFormat>On-screen Show (4:3)</PresentationFormat>
  <Paragraphs>308</Paragraphs>
  <Slides>28</Slides>
  <Notes>22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Blank Presentation</vt:lpstr>
      <vt:lpstr>PowerPoint Presentation</vt:lpstr>
      <vt:lpstr>Class Agenda 5/13/16</vt:lpstr>
      <vt:lpstr>Learning Objective</vt:lpstr>
      <vt:lpstr>Key Concepts</vt:lpstr>
      <vt:lpstr>Classless Inter-Domain IP Routing (CIDR) Review</vt:lpstr>
      <vt:lpstr>IPv4: CIDR Block Syntax</vt:lpstr>
      <vt:lpstr>IPv4: CIDR Example #1</vt:lpstr>
      <vt:lpstr>IPv4: CIDR Example #2</vt:lpstr>
      <vt:lpstr>Who Uses CIDR, and Who Does Not?</vt:lpstr>
      <vt:lpstr>CIDR benefits</vt:lpstr>
      <vt:lpstr>Distance Vector versus Link State</vt:lpstr>
      <vt:lpstr>Addressing and Routing Protocols</vt:lpstr>
      <vt:lpstr>Link-State Routing Protocols</vt:lpstr>
      <vt:lpstr>OSPF and IS-IS</vt:lpstr>
      <vt:lpstr>Differences between OSPF and IS-IS</vt:lpstr>
      <vt:lpstr>OSPF v3</vt:lpstr>
      <vt:lpstr>Link-State Routing Hello Process</vt:lpstr>
      <vt:lpstr>Routers</vt:lpstr>
      <vt:lpstr>Broadcast Networks</vt:lpstr>
      <vt:lpstr>Designated Router</vt:lpstr>
      <vt:lpstr>OSPF Equal Cost Multipath</vt:lpstr>
      <vt:lpstr> EXPLORE: PROCESSES</vt:lpstr>
      <vt:lpstr>OSPF and Addressing Design</vt:lpstr>
      <vt:lpstr>OSPF and VLSM</vt:lpstr>
      <vt:lpstr>OSPF Network Types</vt:lpstr>
      <vt:lpstr>Distance Vector or Link State? </vt:lpstr>
      <vt:lpstr>Summary</vt:lpstr>
      <vt:lpstr>Unit 9 Assignments</vt:lpstr>
    </vt:vector>
  </TitlesOfParts>
  <Company>Bersin &amp;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E-Learning</dc:title>
  <dc:creator>Josh Bersin</dc:creator>
  <cp:lastModifiedBy>Williams</cp:lastModifiedBy>
  <cp:revision>3272</cp:revision>
  <cp:lastPrinted>2008-07-07T18:08:55Z</cp:lastPrinted>
  <dcterms:created xsi:type="dcterms:W3CDTF">1999-09-23T04:05:21Z</dcterms:created>
  <dcterms:modified xsi:type="dcterms:W3CDTF">2016-05-13T22:54:20Z</dcterms:modified>
</cp:coreProperties>
</file>