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5"/>
  </p:sldMasterIdLst>
  <p:notesMasterIdLst>
    <p:notesMasterId r:id="rId25"/>
  </p:notesMasterIdLst>
  <p:handoutMasterIdLst>
    <p:handoutMasterId r:id="rId26"/>
  </p:handoutMasterIdLst>
  <p:sldIdLst>
    <p:sldId id="1507" r:id="rId6"/>
    <p:sldId id="1547" r:id="rId7"/>
    <p:sldId id="1514" r:id="rId8"/>
    <p:sldId id="1546" r:id="rId9"/>
    <p:sldId id="1512" r:id="rId10"/>
    <p:sldId id="1550" r:id="rId11"/>
    <p:sldId id="1510" r:id="rId12"/>
    <p:sldId id="1519" r:id="rId13"/>
    <p:sldId id="1532" r:id="rId14"/>
    <p:sldId id="1542" r:id="rId15"/>
    <p:sldId id="1543" r:id="rId16"/>
    <p:sldId id="1523" r:id="rId17"/>
    <p:sldId id="1533" r:id="rId18"/>
    <p:sldId id="1544" r:id="rId19"/>
    <p:sldId id="1538" r:id="rId20"/>
    <p:sldId id="1545" r:id="rId21"/>
    <p:sldId id="1525" r:id="rId22"/>
    <p:sldId id="1548" r:id="rId23"/>
    <p:sldId id="1549" r:id="rId24"/>
  </p:sldIdLst>
  <p:sldSz cx="9144000" cy="6858000" type="screen4x3"/>
  <p:notesSz cx="7010400" cy="92964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3BBC9"/>
    <a:srgbClr val="D2E4B2"/>
    <a:srgbClr val="DDDDDD"/>
    <a:srgbClr val="FFCCFF"/>
    <a:srgbClr val="FFCCCC"/>
    <a:srgbClr val="423498"/>
    <a:srgbClr val="FFFF00"/>
    <a:srgbClr val="B4E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03" autoAdjust="0"/>
    <p:restoredTop sz="93076" autoAdjust="0"/>
  </p:normalViewPr>
  <p:slideViewPr>
    <p:cSldViewPr snapToGrid="0" snapToObjects="1">
      <p:cViewPr varScale="1">
        <p:scale>
          <a:sx n="64" d="100"/>
          <a:sy n="64" d="100"/>
        </p:scale>
        <p:origin x="-1614" y="-108"/>
      </p:cViewPr>
      <p:guideLst>
        <p:guide orient="horz" pos="192"/>
        <p:guide orient="horz" pos="2748"/>
        <p:guide pos="4627"/>
        <p:guide pos="1452"/>
        <p:guide pos="23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notesViewPr>
    <p:cSldViewPr snapToGrid="0" snapToObjects="1">
      <p:cViewPr varScale="1">
        <p:scale>
          <a:sx n="93" d="100"/>
          <a:sy n="93" d="100"/>
        </p:scale>
        <p:origin x="-2532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E5DB7F6-03B8-484D-AAA8-78628891603F}" type="datetime1">
              <a:rPr lang="en-US"/>
              <a:pPr>
                <a:defRPr/>
              </a:pPr>
              <a:t>8/4/2016</a:t>
            </a:fld>
            <a:endParaRPr lang="en-US" dirty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ITT Educational Services, Inc.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3D539F0-4412-466B-A623-08F2C0D5F0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87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D7092846-A087-448E-A155-141CD9D89706}" type="datetime1">
              <a:rPr lang="en-US"/>
              <a:pPr>
                <a:defRPr/>
              </a:pPr>
              <a:t>8/4/2016</a:t>
            </a:fld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(c) ITT Educational Services, Inc.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1887" eaLnBrk="1" hangingPunct="1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D7D2F06B-6CAC-4EF6-955F-1E8B5B5F48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93101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0135B9-0429-4236-BD4D-9DD62729EAFB}" type="slidenum">
              <a:rPr lang="en-US" altLang="en-US" smtClean="0">
                <a:latin typeface="Times New Roman" pitchFamily="18" charset="0"/>
              </a:rPr>
              <a:pPr eaLnBrk="1" hangingPunct="1"/>
              <a:t>1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0391A12-8B20-4D2D-A8F6-DD6792922A81}" type="datetime1">
              <a:rPr lang="en-US" smtClean="0"/>
              <a:pPr>
                <a:defRPr/>
              </a:pPr>
              <a:t>8/4/2016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ITT Educational Services,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B58AE-6A00-4754-90F7-67793E1CD90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810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charset="0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898677-D70A-4D55-BBF2-D1DD0CDEBDFD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bg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457825" y="6477000"/>
            <a:ext cx="33432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800">
                <a:solidFill>
                  <a:schemeClr val="bg1"/>
                </a:solidFill>
              </a:rPr>
              <a:t>© ITT Educational Services, Inc. All rights reserved.</a:t>
            </a:r>
          </a:p>
        </p:txBody>
      </p:sp>
      <p:sp>
        <p:nvSpPr>
          <p:cNvPr id="68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133600"/>
            <a:ext cx="7086600" cy="584775"/>
          </a:xfrm>
        </p:spPr>
        <p:txBody>
          <a:bodyPr>
            <a:spAutoFit/>
          </a:bodyPr>
          <a:lstStyle>
            <a:lvl1pPr marL="0" indent="0">
              <a:buFont typeface="Wingdings" pitchFamily="2" charset="2"/>
              <a:buNone/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17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88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47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bg2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97613"/>
            <a:ext cx="9144000" cy="560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304800"/>
            <a:ext cx="829945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295400"/>
            <a:ext cx="82994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5146675" y="6496050"/>
            <a:ext cx="3302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altLang="en-US" sz="800">
                <a:solidFill>
                  <a:schemeClr val="bg1"/>
                </a:solidFill>
              </a:rPr>
              <a:t>© ITT Educational Services, Inc. All rights reserved.</a:t>
            </a: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8382000" y="6496050"/>
            <a:ext cx="581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800">
                <a:solidFill>
                  <a:schemeClr val="bg1"/>
                </a:solidFill>
              </a:rPr>
              <a:t>Page </a:t>
            </a:r>
            <a:fld id="{F66F21CB-9D38-48FB-B3F3-60700C14C5F5}" type="slidenum">
              <a:rPr lang="en-US" altLang="en-US" sz="800">
                <a:solidFill>
                  <a:schemeClr val="bg1"/>
                </a:solidFill>
              </a:rPr>
              <a:pPr/>
              <a:t>‹#›</a:t>
            </a:fld>
            <a:endParaRPr lang="en-US" altLang="en-US" sz="800">
              <a:solidFill>
                <a:schemeClr val="bg1"/>
              </a:solidFill>
            </a:endParaRPr>
          </a:p>
        </p:txBody>
      </p:sp>
      <p:sp>
        <p:nvSpPr>
          <p:cNvPr id="1031" name="Text Box 5"/>
          <p:cNvSpPr txBox="1">
            <a:spLocks noChangeArrowheads="1"/>
          </p:cNvSpPr>
          <p:nvPr userDrawn="1"/>
        </p:nvSpPr>
        <p:spPr bwMode="auto">
          <a:xfrm>
            <a:off x="95250" y="6478588"/>
            <a:ext cx="3302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>
                <a:solidFill>
                  <a:schemeClr val="bg1"/>
                </a:solidFill>
              </a:rPr>
              <a:t>IS4550 Security Policies and Implementation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28" r:id="rId2"/>
    <p:sldLayoutId id="214748402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7A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800" b="1">
          <a:solidFill>
            <a:srgbClr val="00407A"/>
          </a:solidFill>
          <a:latin typeface="Arial" charset="0"/>
        </a:defRPr>
      </a:lvl9pPr>
    </p:titleStyle>
    <p:bodyStyle>
      <a:lvl1pPr marL="233363" indent="-233363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Font typeface="Wingdings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687388" indent="-231775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SzPct val="85000"/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400">
          <a:solidFill>
            <a:schemeClr val="tx1"/>
          </a:solidFill>
          <a:latin typeface="+mn-lt"/>
        </a:defRPr>
      </a:lvl3pPr>
      <a:lvl4pPr marL="1544638" indent="-173038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SzPct val="90000"/>
        <a:buChar char="›"/>
        <a:defRPr sz="1200">
          <a:solidFill>
            <a:schemeClr val="tx1"/>
          </a:solidFill>
          <a:latin typeface="+mn-lt"/>
        </a:defRPr>
      </a:lvl4pPr>
      <a:lvl5pPr marL="20526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000">
          <a:solidFill>
            <a:schemeClr val="tx1"/>
          </a:solidFill>
          <a:latin typeface="+mn-lt"/>
        </a:defRPr>
      </a:lvl5pPr>
      <a:lvl6pPr marL="25098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6pPr>
      <a:lvl7pPr marL="29670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7pPr>
      <a:lvl8pPr marL="34242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8pPr>
      <a:lvl9pPr marL="3881438" indent="-222250" algn="l" rtl="0" eaLnBrk="0" fontAlgn="base" hangingPunct="0">
        <a:spcBef>
          <a:spcPct val="20000"/>
        </a:spcBef>
        <a:spcAft>
          <a:spcPct val="0"/>
        </a:spcAft>
        <a:buClr>
          <a:srgbClr val="ED6E2E"/>
        </a:buClr>
        <a:buChar char="-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01638" y="2133600"/>
            <a:ext cx="8348662" cy="3095625"/>
          </a:xfrm>
        </p:spPr>
        <p:txBody>
          <a:bodyPr/>
          <a:lstStyle/>
          <a:p>
            <a:pPr algn="ctr"/>
            <a:r>
              <a:rPr lang="en-US" altLang="en-US" sz="4000" b="1" smtClean="0"/>
              <a:t>IS4550 Security Policies and Implementation</a:t>
            </a:r>
          </a:p>
          <a:p>
            <a:pPr algn="ctr"/>
            <a:endParaRPr lang="en-US" altLang="en-US" smtClean="0"/>
          </a:p>
          <a:p>
            <a:pPr algn="ctr"/>
            <a:r>
              <a:rPr lang="en-US" altLang="en-US" b="1" smtClean="0"/>
              <a:t>Unit 8</a:t>
            </a:r>
          </a:p>
          <a:p>
            <a:pPr algn="ctr"/>
            <a:r>
              <a:rPr lang="en-US" altLang="en-US" b="1" smtClean="0"/>
              <a:t>Incident Response Team Policies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altLang="en-US" sz="4000" smtClean="0">
                <a:solidFill>
                  <a:schemeClr val="tx2"/>
                </a:solidFill>
              </a:rPr>
              <a:t>Roles and Responsibilities (Continued)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539750" y="1527175"/>
            <a:ext cx="8299450" cy="4648200"/>
          </a:xfrm>
        </p:spPr>
        <p:txBody>
          <a:bodyPr/>
          <a:lstStyle/>
          <a:p>
            <a:r>
              <a:rPr lang="en-US" altLang="en-US" sz="3200" smtClean="0"/>
              <a:t>Information Security Personnel - These team members may also have specialized forensic skills needed to collect and analyze evidence</a:t>
            </a:r>
          </a:p>
          <a:p>
            <a:r>
              <a:rPr lang="en-US" altLang="en-US" sz="3200" smtClean="0"/>
              <a:t>Management - Ultimately, management is held accountable for the outcome of the incident response effort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altLang="en-US" sz="4000" smtClean="0">
                <a:solidFill>
                  <a:schemeClr val="tx2"/>
                </a:solidFill>
              </a:rPr>
              <a:t>Roles and Responsibilities (Continued)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9750" y="1527175"/>
            <a:ext cx="8299450" cy="4648200"/>
          </a:xfrm>
        </p:spPr>
        <p:txBody>
          <a:bodyPr/>
          <a:lstStyle/>
          <a:p>
            <a:r>
              <a:rPr lang="en-US" altLang="en-US" sz="3200" smtClean="0"/>
              <a:t>IRT Manager - This individual makes all the final calls on how to respond to an incident, they are the interface with management </a:t>
            </a:r>
          </a:p>
          <a:p>
            <a:r>
              <a:rPr lang="en-US" altLang="en-US" sz="3200" smtClean="0"/>
              <a:t>IRT Coordinator - They act as the official scribe of the team. All activity flows through this person who maintains the official records of the team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001000" cy="3127375"/>
          </a:xfrm>
        </p:spPr>
        <p:txBody>
          <a:bodyPr/>
          <a:lstStyle/>
          <a:p>
            <a:pPr algn="ctr"/>
            <a:r>
              <a:rPr lang="en-US" altLang="en-US" sz="4000" smtClean="0">
                <a:solidFill>
                  <a:schemeClr val="tx1"/>
                </a:solidFill>
              </a:rPr>
              <a:t/>
            </a:r>
            <a:br>
              <a:rPr lang="en-US" altLang="en-US" sz="4000" smtClean="0">
                <a:solidFill>
                  <a:schemeClr val="tx1"/>
                </a:solidFill>
              </a:rPr>
            </a:br>
            <a:r>
              <a:rPr lang="en-US" altLang="en-US" sz="4000" smtClean="0">
                <a:solidFill>
                  <a:schemeClr val="tx1"/>
                </a:solidFill>
              </a:rPr>
              <a:t>EXPLORE: CONTEXT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altLang="en-US" sz="4000" smtClean="0">
                <a:solidFill>
                  <a:schemeClr val="tx2"/>
                </a:solidFill>
              </a:rPr>
              <a:t>Incident Response Support Services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39750" y="1527175"/>
            <a:ext cx="8299450" cy="4648200"/>
          </a:xfrm>
        </p:spPr>
        <p:txBody>
          <a:bodyPr/>
          <a:lstStyle/>
          <a:p>
            <a:r>
              <a:rPr lang="en-US" altLang="en-US" sz="3200" smtClean="0"/>
              <a:t>This is a broad category to mean any team that supports the organization’s information technology (IT) and business processes</a:t>
            </a:r>
          </a:p>
          <a:p>
            <a:pPr lvl="1"/>
            <a:r>
              <a:rPr lang="en-US" altLang="en-US" sz="2800" smtClean="0"/>
              <a:t>The helpdesk for example would be a support services team</a:t>
            </a:r>
          </a:p>
          <a:p>
            <a:r>
              <a:rPr lang="en-US" altLang="en-US" sz="3200" smtClean="0"/>
              <a:t>During an incident, the helpdesk may be in direct contact with the customer who is impacted by the attack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altLang="en-US" sz="4000" smtClean="0">
                <a:solidFill>
                  <a:schemeClr val="tx2"/>
                </a:solidFill>
              </a:rPr>
              <a:t>Incident Response Support Services (Continued)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39750" y="1527175"/>
            <a:ext cx="8299450" cy="4648200"/>
          </a:xfrm>
        </p:spPr>
        <p:txBody>
          <a:bodyPr/>
          <a:lstStyle/>
          <a:p>
            <a:r>
              <a:rPr lang="en-US" altLang="en-US" sz="3200" smtClean="0"/>
              <a:t>The helpdesk, at that point, becomes a channel of information on the incident</a:t>
            </a:r>
          </a:p>
          <a:p>
            <a:r>
              <a:rPr lang="en-US" altLang="en-US" sz="3200" smtClean="0"/>
              <a:t>It’s vital that the helpdesk during an incident is providing a script of key talking points about the incident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altLang="en-US" sz="4000" smtClean="0">
                <a:solidFill>
                  <a:schemeClr val="tx2"/>
                </a:solidFill>
              </a:rPr>
              <a:t>Best Practices in Incident Response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39750" y="1527175"/>
            <a:ext cx="8299450" cy="4648200"/>
          </a:xfrm>
        </p:spPr>
        <p:txBody>
          <a:bodyPr/>
          <a:lstStyle/>
          <a:p>
            <a:r>
              <a:rPr lang="en-US" altLang="en-US" sz="3200" smtClean="0"/>
              <a:t>The effectiveness of the IRT and its related policies needs to be measured</a:t>
            </a:r>
          </a:p>
          <a:p>
            <a:r>
              <a:rPr lang="en-US" altLang="en-US" sz="3200" smtClean="0"/>
              <a:t>The measurement should be published annually with a comparison to prior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altLang="en-US" sz="4000" smtClean="0">
                <a:solidFill>
                  <a:schemeClr val="tx2"/>
                </a:solidFill>
              </a:rPr>
              <a:t>Best Practices in Incident Response (Continued)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9750" y="1527175"/>
            <a:ext cx="8299450" cy="4648200"/>
          </a:xfrm>
        </p:spPr>
        <p:txBody>
          <a:bodyPr/>
          <a:lstStyle/>
          <a:p>
            <a:r>
              <a:rPr lang="en-US" altLang="en-US" sz="3200" smtClean="0"/>
              <a:t>The measurements should include the goals in the IRT charter, plus additional analytics to indicate the reduction of risk to the organization, such as:</a:t>
            </a:r>
          </a:p>
          <a:p>
            <a:pPr lvl="1"/>
            <a:r>
              <a:rPr lang="en-US" altLang="en-US" sz="2800" smtClean="0"/>
              <a:t>Number of incidents</a:t>
            </a:r>
          </a:p>
          <a:p>
            <a:pPr lvl="1"/>
            <a:r>
              <a:rPr lang="en-US" altLang="en-US" sz="2800" smtClean="0"/>
              <a:t>Number of repeat incidents</a:t>
            </a:r>
          </a:p>
          <a:p>
            <a:pPr lvl="1"/>
            <a:r>
              <a:rPr lang="en-US" altLang="en-US" sz="2800" smtClean="0"/>
              <a:t>Time to contain per incident</a:t>
            </a:r>
          </a:p>
          <a:p>
            <a:pPr lvl="1"/>
            <a:r>
              <a:rPr lang="en-US" altLang="en-US" sz="2800" smtClean="0"/>
              <a:t>Financial impact to the organization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3"/>
          <p:cNvSpPr>
            <a:spLocks noGrp="1"/>
          </p:cNvSpPr>
          <p:nvPr>
            <p:ph type="title"/>
          </p:nvPr>
        </p:nvSpPr>
        <p:spPr>
          <a:xfrm>
            <a:off x="539750" y="419100"/>
            <a:ext cx="8299450" cy="990600"/>
          </a:xfrm>
        </p:spPr>
        <p:txBody>
          <a:bodyPr/>
          <a:lstStyle/>
          <a:p>
            <a:r>
              <a:rPr lang="en-US" altLang="en-US" sz="4000" smtClean="0">
                <a:ea typeface="ＭＳ Ｐゴシック" pitchFamily="106" charset="-128"/>
              </a:rPr>
              <a:t>Summary</a:t>
            </a:r>
          </a:p>
        </p:txBody>
      </p:sp>
      <p:sp>
        <p:nvSpPr>
          <p:cNvPr id="17411" name="Content Placeholder 4"/>
          <p:cNvSpPr>
            <a:spLocks/>
          </p:cNvSpPr>
          <p:nvPr/>
        </p:nvSpPr>
        <p:spPr bwMode="auto">
          <a:xfrm>
            <a:off x="539750" y="1452563"/>
            <a:ext cx="829945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3363" indent="-233363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690563" indent="-23336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Clr>
                <a:srgbClr val="ED6E2E"/>
              </a:buClr>
              <a:buFont typeface="Wingdings" pitchFamily="2" charset="2"/>
              <a:buChar char="§"/>
            </a:pPr>
            <a:r>
              <a:rPr lang="en-US" altLang="en-US" sz="3200"/>
              <a:t>In this presentation, the following were covered:</a:t>
            </a:r>
          </a:p>
          <a:p>
            <a:pPr lvl="1">
              <a:spcBef>
                <a:spcPct val="20000"/>
              </a:spcBef>
              <a:buClr>
                <a:srgbClr val="ED6E2E"/>
              </a:buClr>
              <a:buFont typeface="Arial" charset="0"/>
              <a:buChar char="•"/>
            </a:pPr>
            <a:r>
              <a:rPr lang="en-US" altLang="en-US" sz="2600"/>
              <a:t>Incident classifications</a:t>
            </a:r>
          </a:p>
          <a:p>
            <a:pPr lvl="1">
              <a:spcBef>
                <a:spcPct val="20000"/>
              </a:spcBef>
              <a:buClr>
                <a:srgbClr val="ED6E2E"/>
              </a:buClr>
              <a:buFont typeface="Arial" charset="0"/>
              <a:buChar char="•"/>
            </a:pPr>
            <a:r>
              <a:rPr lang="en-US" altLang="en-US" sz="2600"/>
              <a:t>Roles and responsibilities associated with incident response team policies</a:t>
            </a:r>
          </a:p>
          <a:p>
            <a:pPr lvl="1">
              <a:spcBef>
                <a:spcPct val="20000"/>
              </a:spcBef>
              <a:buClr>
                <a:srgbClr val="ED6E2E"/>
              </a:buClr>
              <a:buFont typeface="Arial" charset="0"/>
              <a:buChar char="•"/>
            </a:pPr>
            <a:r>
              <a:rPr lang="en-US" altLang="en-US" sz="2600"/>
              <a:t>Incident support services</a:t>
            </a:r>
          </a:p>
          <a:p>
            <a:pPr lvl="1">
              <a:spcBef>
                <a:spcPct val="20000"/>
              </a:spcBef>
              <a:buClr>
                <a:srgbClr val="ED6E2E"/>
              </a:buClr>
              <a:buFont typeface="Arial" charset="0"/>
              <a:buChar char="•"/>
            </a:pPr>
            <a:r>
              <a:rPr lang="en-US" altLang="en-US" sz="2600"/>
              <a:t>Best practices to create an incident response team policies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Unit 7 Assignment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Discussion </a:t>
            </a:r>
            <a:r>
              <a:rPr lang="en-US" sz="3200" dirty="0"/>
              <a:t>8.1 Support </a:t>
            </a:r>
            <a:r>
              <a:rPr lang="en-US" sz="3200" dirty="0" smtClean="0"/>
              <a:t>Services</a:t>
            </a:r>
            <a:endParaRPr lang="en-US" sz="3200" dirty="0" smtClean="0"/>
          </a:p>
          <a:p>
            <a:r>
              <a:rPr lang="en-US" sz="3200" dirty="0"/>
              <a:t>Assignment 8.3 Create an </a:t>
            </a:r>
            <a:r>
              <a:rPr lang="en-US" sz="3200" dirty="0" smtClean="0"/>
              <a:t>Incident Response </a:t>
            </a:r>
            <a:r>
              <a:rPr lang="en-US" sz="3200" dirty="0"/>
              <a:t>Policy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8386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Unit </a:t>
            </a:r>
            <a:r>
              <a:rPr lang="en-US" sz="3200" dirty="0" smtClean="0"/>
              <a:t>8 </a:t>
            </a:r>
            <a:r>
              <a:rPr lang="en-US" sz="3200" dirty="0" smtClean="0"/>
              <a:t>Lab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Lab </a:t>
            </a:r>
            <a:r>
              <a:rPr lang="en-US" sz="3200" dirty="0"/>
              <a:t>is in the lab manual on </a:t>
            </a:r>
            <a:r>
              <a:rPr lang="en-US" sz="3200" dirty="0" smtClean="0"/>
              <a:t>line</a:t>
            </a:r>
            <a:endParaRPr lang="en-US" sz="3200" dirty="0" smtClean="0"/>
          </a:p>
          <a:p>
            <a:pPr>
              <a:defRPr/>
            </a:pPr>
            <a:r>
              <a:rPr lang="en-US" sz="3200" dirty="0"/>
              <a:t>Lab </a:t>
            </a:r>
            <a:r>
              <a:rPr lang="en-US" sz="3200" dirty="0" smtClean="0"/>
              <a:t>8.2 Craft </a:t>
            </a:r>
            <a:r>
              <a:rPr lang="en-US" sz="3200" dirty="0"/>
              <a:t>a Security </a:t>
            </a:r>
            <a:r>
              <a:rPr lang="en-US" sz="3200" dirty="0" smtClean="0"/>
              <a:t>or Computer Incident Response </a:t>
            </a:r>
            <a:r>
              <a:rPr lang="en-US" sz="3200" dirty="0"/>
              <a:t>Policy </a:t>
            </a:r>
            <a:r>
              <a:rPr lang="en-US" sz="3200" dirty="0" smtClean="0"/>
              <a:t>– CIRT </a:t>
            </a:r>
            <a:r>
              <a:rPr lang="en-US" sz="3200" dirty="0"/>
              <a:t>Response Team</a:t>
            </a:r>
            <a:endParaRPr lang="en-US" sz="3200" dirty="0" smtClean="0"/>
          </a:p>
          <a:p>
            <a:pPr>
              <a:defRPr/>
            </a:pPr>
            <a:r>
              <a:rPr lang="en-US" sz="3200" dirty="0" smtClean="0"/>
              <a:t>Reading </a:t>
            </a:r>
            <a:r>
              <a:rPr lang="en-US" sz="3200" dirty="0" smtClean="0"/>
              <a:t>assignment: </a:t>
            </a:r>
            <a:r>
              <a:rPr lang="en-US" sz="3200" dirty="0" smtClean="0"/>
              <a:t>Read </a:t>
            </a:r>
            <a:r>
              <a:rPr lang="en-US" sz="3200" dirty="0" smtClean="0"/>
              <a:t>chapter </a:t>
            </a:r>
            <a:r>
              <a:rPr lang="en-US" sz="3200" dirty="0" smtClean="0"/>
              <a:t>12</a:t>
            </a:r>
            <a:endParaRPr lang="en-US" sz="3200" dirty="0"/>
          </a:p>
          <a:p>
            <a:pPr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1415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Class Agenda </a:t>
            </a:r>
            <a:r>
              <a:rPr lang="en-US" sz="3600" dirty="0" smtClean="0"/>
              <a:t>8/4/16</a:t>
            </a:r>
            <a:endParaRPr lang="en-US" sz="3600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39750" y="884238"/>
            <a:ext cx="8299450" cy="5059362"/>
          </a:xfrm>
        </p:spPr>
        <p:txBody>
          <a:bodyPr/>
          <a:lstStyle/>
          <a:p>
            <a:r>
              <a:rPr lang="en-US" sz="3200" dirty="0" smtClean="0"/>
              <a:t>Lesson Covers Chapter </a:t>
            </a:r>
            <a:r>
              <a:rPr lang="en-US" sz="3200" dirty="0" smtClean="0"/>
              <a:t>12</a:t>
            </a:r>
          </a:p>
          <a:p>
            <a:r>
              <a:rPr lang="en-US" sz="3200" dirty="0" smtClean="0"/>
              <a:t>Learning </a:t>
            </a:r>
            <a:r>
              <a:rPr lang="en-US" sz="3200" dirty="0" smtClean="0"/>
              <a:t>Objectives</a:t>
            </a:r>
          </a:p>
          <a:p>
            <a:r>
              <a:rPr lang="en-US" sz="3200" dirty="0" smtClean="0"/>
              <a:t>Lesson Presentation and Discussions.</a:t>
            </a:r>
          </a:p>
          <a:p>
            <a:r>
              <a:rPr lang="en-US" sz="3200" dirty="0" smtClean="0"/>
              <a:t>Discussion on Assignments.</a:t>
            </a:r>
          </a:p>
          <a:p>
            <a:r>
              <a:rPr lang="en-US" sz="3200" dirty="0" smtClean="0"/>
              <a:t>Discussion on Lab Activities.</a:t>
            </a:r>
          </a:p>
          <a:p>
            <a:r>
              <a:rPr lang="en-US" sz="3200" dirty="0" smtClean="0"/>
              <a:t>Break Times as per School Regulations. </a:t>
            </a:r>
          </a:p>
          <a:p>
            <a:r>
              <a:rPr lang="en-US" sz="3200" dirty="0" smtClean="0"/>
              <a:t>Try to read the text book before class.</a:t>
            </a:r>
          </a:p>
        </p:txBody>
      </p:sp>
    </p:spTree>
    <p:extLst>
      <p:ext uri="{BB962C8B-B14F-4D97-AF65-F5344CB8AC3E}">
        <p14:creationId xmlns:p14="http://schemas.microsoft.com/office/powerpoint/2010/main" val="10039371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Learning Objective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539750" y="1524000"/>
            <a:ext cx="8299450" cy="4419600"/>
          </a:xfrm>
        </p:spPr>
        <p:txBody>
          <a:bodyPr/>
          <a:lstStyle/>
          <a:p>
            <a:r>
              <a:rPr lang="en-US" altLang="en-US" sz="3200" smtClean="0"/>
              <a:t>Describe the different information security systems (ISS) policies associated with incident response teams (IRT).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Key Concepts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3200" smtClean="0"/>
              <a:t>Incident response policies</a:t>
            </a:r>
          </a:p>
          <a:p>
            <a:r>
              <a:rPr lang="en-US" altLang="en-US" sz="3200" smtClean="0"/>
              <a:t>Team members associated with incident response</a:t>
            </a:r>
          </a:p>
          <a:p>
            <a:r>
              <a:rPr lang="en-US" altLang="en-US" sz="3200" smtClean="0"/>
              <a:t>Emergency services related to IRT</a:t>
            </a:r>
          </a:p>
          <a:p>
            <a:r>
              <a:rPr lang="en-US" altLang="en-US" sz="3200" smtClean="0"/>
              <a:t>Policies specific to incident response support services</a:t>
            </a:r>
          </a:p>
          <a:p>
            <a:r>
              <a:rPr lang="en-US" altLang="en-US" sz="3200" smtClean="0"/>
              <a:t>Policies associated with handling the media and what to disclose</a:t>
            </a:r>
          </a:p>
          <a:p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001000" cy="3127375"/>
          </a:xfrm>
        </p:spPr>
        <p:txBody>
          <a:bodyPr/>
          <a:lstStyle/>
          <a:p>
            <a:pPr algn="ctr"/>
            <a:r>
              <a:rPr lang="en-US" altLang="en-US" sz="4000" smtClean="0">
                <a:solidFill>
                  <a:schemeClr val="tx1"/>
                </a:solidFill>
              </a:rPr>
              <a:t/>
            </a:r>
            <a:br>
              <a:rPr lang="en-US" altLang="en-US" sz="4000" smtClean="0">
                <a:solidFill>
                  <a:schemeClr val="tx1"/>
                </a:solidFill>
              </a:rPr>
            </a:br>
            <a:r>
              <a:rPr lang="en-US" altLang="en-US" sz="4000" smtClean="0">
                <a:solidFill>
                  <a:schemeClr val="tx1"/>
                </a:solidFill>
              </a:rPr>
              <a:t>EXPLORE: CONCEPTS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What is an incident?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Any event that violate organization security policies</a:t>
            </a:r>
            <a:r>
              <a:rPr lang="en-US" dirty="0" smtClean="0"/>
              <a:t>. </a:t>
            </a:r>
          </a:p>
          <a:p>
            <a:r>
              <a:rPr lang="en-US" sz="3200" dirty="0" smtClean="0"/>
              <a:t>Example: Unauthorized access of computers</a:t>
            </a:r>
          </a:p>
          <a:p>
            <a:r>
              <a:rPr lang="en-US" sz="3200" dirty="0" smtClean="0"/>
              <a:t>Sever clashing</a:t>
            </a:r>
          </a:p>
          <a:p>
            <a:r>
              <a:rPr lang="en-US" sz="3200" dirty="0" smtClean="0"/>
              <a:t>Data stolen or deleted from a database</a:t>
            </a:r>
          </a:p>
          <a:p>
            <a:r>
              <a:rPr lang="en-US" sz="3200" dirty="0" smtClean="0"/>
              <a:t> System </a:t>
            </a:r>
            <a:r>
              <a:rPr lang="en-US" sz="3200" smtClean="0"/>
              <a:t>compromised internally or externally.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048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altLang="en-US" sz="4000" smtClean="0">
                <a:solidFill>
                  <a:schemeClr val="tx2"/>
                </a:solidFill>
              </a:rPr>
              <a:t>Incident Classification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9750" y="1073150"/>
            <a:ext cx="8299450" cy="4648200"/>
          </a:xfrm>
        </p:spPr>
        <p:txBody>
          <a:bodyPr/>
          <a:lstStyle/>
          <a:p>
            <a:r>
              <a:rPr lang="en-US" altLang="en-US" sz="3200" smtClean="0"/>
              <a:t>Malicious code attacks</a:t>
            </a:r>
          </a:p>
          <a:p>
            <a:r>
              <a:rPr lang="en-US" altLang="en-US" sz="3200" smtClean="0"/>
              <a:t>Denial of service (DoS)</a:t>
            </a:r>
          </a:p>
          <a:p>
            <a:r>
              <a:rPr lang="en-US" altLang="en-US" sz="3200" smtClean="0"/>
              <a:t>Unauthorized access/theft</a:t>
            </a:r>
          </a:p>
          <a:p>
            <a:r>
              <a:rPr lang="en-US" altLang="en-US" sz="3200" smtClean="0"/>
              <a:t>Network reconnaissance probe</a:t>
            </a: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752600"/>
            <a:ext cx="8001000" cy="3127375"/>
          </a:xfrm>
        </p:spPr>
        <p:txBody>
          <a:bodyPr/>
          <a:lstStyle/>
          <a:p>
            <a:pPr algn="ctr"/>
            <a:r>
              <a:rPr lang="en-US" altLang="en-US" sz="4000" smtClean="0">
                <a:solidFill>
                  <a:schemeClr val="tx1"/>
                </a:solidFill>
              </a:rPr>
              <a:t/>
            </a:r>
            <a:br>
              <a:rPr lang="en-US" altLang="en-US" sz="4000" smtClean="0">
                <a:solidFill>
                  <a:schemeClr val="tx1"/>
                </a:solidFill>
              </a:rPr>
            </a:br>
            <a:r>
              <a:rPr lang="en-US" altLang="en-US" sz="4000" smtClean="0">
                <a:solidFill>
                  <a:schemeClr val="tx1"/>
                </a:solidFill>
              </a:rPr>
              <a:t>EXPLORE: ROLES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9750" y="304800"/>
            <a:ext cx="8299450" cy="476250"/>
          </a:xfrm>
        </p:spPr>
        <p:txBody>
          <a:bodyPr/>
          <a:lstStyle/>
          <a:p>
            <a:r>
              <a:rPr lang="en-US" altLang="en-US" sz="4000" smtClean="0">
                <a:solidFill>
                  <a:schemeClr val="tx2"/>
                </a:solidFill>
              </a:rPr>
              <a:t>Roles and Responsibilities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9750" y="1073150"/>
            <a:ext cx="8299450" cy="4648200"/>
          </a:xfrm>
        </p:spPr>
        <p:txBody>
          <a:bodyPr/>
          <a:lstStyle/>
          <a:p>
            <a:r>
              <a:rPr lang="en-US" altLang="en-US" sz="3200" smtClean="0"/>
              <a:t>Users - May have supporting role in IRT as data owner representatives </a:t>
            </a:r>
          </a:p>
          <a:p>
            <a:r>
              <a:rPr lang="en-US" altLang="en-US" sz="3200" smtClean="0"/>
              <a:t>System Administrators - The subject matter experts (SMEs) chosen for each incident response effort will vary depending upon the type of incident and affected system(s)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ROPS" val="doc-id:164124"/>
  <p:tag name="PRESENTATION_PLAYLIST_COUNT" val="0"/>
  <p:tag name="PRESENTATION_PRESENTER_SLIDE_LEVEL" val="0"/>
  <p:tag name="ART_ENCODE_TYPE" val="0"/>
  <p:tag name="ART_ENCODE_INDEX" val="1"/>
  <p:tag name="PUBLISH_TITLE" val="PM 2006"/>
  <p:tag name="ARTICULATE_PUBLISH_PATH" val="C:\Documents and Settings\Josh Bersin\My Documents\_Bersin Files\_PRESENTATIONS\2006_05_PMLAUNCH\PM 2006"/>
  <p:tag name="ARTICULATE_LOGO" val="Bersin-Logo2.gif"/>
  <p:tag name="ARTICULATE_PRESENTER" val="Josh Bersin"/>
  <p:tag name="ARTICULATE_PRESENTER_GUID" val="AF8D0DB1-D4D4-4749-BE26-AB8CCB5FD1C7"/>
  <p:tag name="ARTICULATE_LMS" val="0"/>
  <p:tag name="LMS_PUBLISH" val="No"/>
  <p:tag name="PLAYERLOGOHEIGHT" val="94"/>
  <p:tag name="PLAYERLOGOWIDTH" val="244"/>
  <p:tag name="LAUNCHINNEWWINDOW" val="1"/>
  <p:tag name="LASTPUBLISHED" val="C:\Documents and Settings\Josh Bersin\My Documents\_Bersin Files\_PRESENTATIONS\2006_05_PMLAUNCH\PM 2006\PM 2006\launcher.html"/>
  <p:tag name="MMPROD_NEXTUNIQUEID" val="10009"/>
  <p:tag name="MMPROD_UIDATA" val="&lt;database version=&quot;7.0&quot;&gt;&lt;object type=&quot;1&quot; unique_id=&quot;10001&quot;&gt;&lt;property id=&quot;20141&quot; value=&quot;PM 2006&quot;/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ummins Presentation&amp;#x0D;&amp;#x0A;High-Impact Learning Organizations &amp;#x0D;&amp;#x0A;&amp;#x0D;&amp;#x0A;WhatWorks® In the Management, Governance, and Operations &quot;/&gt;&lt;property id=&quot;20302&quot; value=&quot;0&quot;/&gt;&lt;property id=&quot;20307&quot; value=&quot;1507&quot;/&gt;&lt;/object&gt;&lt;object type=&quot;3&quot; unique_id=&quot;10006&quot;&gt;&lt;property id=&quot;20148&quot; value=&quot;5&quot;/&gt;&lt;property id=&quot;20300&quot; value=&quot;Slide 2 - &amp;quot;Bersin WhatWorks® Methodology&amp;quot;&quot;/&gt;&lt;property id=&quot;20302&quot; value=&quot;0&quot;/&gt;&lt;property id=&quot;20307&quot; value=&quot;1509&quot;/&gt;&lt;/object&gt;&lt;object type=&quot;3&quot; unique_id=&quot;10008&quot;&gt;&lt;property id=&quot;20148&quot; value=&quot;5&quot;/&gt;&lt;property id=&quot;20300&quot; value=&quot;Slide 6 - &amp;quot;The Corporate L&amp;amp;D Marketplace&amp;quot;&quot;/&gt;&lt;property id=&quot;20302&quot; value=&quot;0&quot;/&gt;&lt;property id=&quot;20307&quot; value=&quot;1486&quot;/&gt;&lt;/object&gt;&lt;object type=&quot;3&quot; unique_id=&quot;10011&quot;&gt;&lt;property id=&quot;20148&quot; value=&quot;5&quot;/&gt;&lt;property id=&quot;20300&quot; value=&quot;Slide 7 - &amp;quot;Current Workforce Demographics&amp;quot;&quot;/&gt;&lt;property id=&quot;20302&quot; value=&quot;0&quot;/&gt;&lt;property id=&quot;20307&quot; value=&quot;1513&quot;/&gt;&lt;/object&gt;&lt;object type=&quot;3&quot; unique_id=&quot;10013&quot;&gt;&lt;property id=&quot;20148&quot; value=&quot;5&quot;/&gt;&lt;property id=&quot;20300&quot; value=&quot;Slide 8 - &amp;quot;Today’s Worker&amp;quot;&quot;/&gt;&lt;property id=&quot;20302&quot; value=&quot;0&quot;/&gt;&lt;property id=&quot;20307&quot; value=&quot;1520&quot;/&gt;&lt;/object&gt;&lt;object type=&quot;3&quot; unique_id=&quot;10015&quot;&gt;&lt;property id=&quot;20148&quot; value=&quot;5&quot;/&gt;&lt;property id=&quot;20300&quot; value=&quot;Slide 9 - &amp;quot;Forces for Change in Corporate L&amp;amp;D&amp;quot;&quot;/&gt;&lt;property id=&quot;20302&quot; value=&quot;0&quot;/&gt;&lt;property id=&quot;20307&quot; value=&quot;1479&quot;/&gt;&lt;/object&gt;&lt;object type=&quot;3&quot; unique_id=&quot;10018&quot;&gt;&lt;property id=&quot;20148&quot; value=&quot;5&quot;/&gt;&lt;property id=&quot;20300&quot; value=&quot;Slide 10 - &amp;quot;High Impact Learning Organization&amp;#x0D;&amp;#x0A;How we create business impact&amp;quot;&quot;/&gt;&lt;property id=&quot;20302&quot; value=&quot;0&quot;/&gt;&lt;property id=&quot;20307&quot; value=&quot;1485&quot;/&gt;&lt;/object&gt;&lt;object type=&quot;3&quot; unique_id=&quot;10030&quot;&gt;&lt;property id=&quot;20148&quot; value=&quot;5&quot;/&gt;&lt;property id=&quot;20300&quot; value=&quot;Slide 11 - &amp;quot;High Impact Governance&amp;quot;&quot;/&gt;&lt;property id=&quot;20302&quot; value=&quot;0&quot;/&gt;&lt;property id=&quot;20307&quot; value=&quot;1523&quot;/&gt;&lt;/object&gt;&lt;object type=&quot;3&quot; unique_id=&quot;10031&quot;&gt;&lt;property id=&quot;20148&quot; value=&quot;5&quot;/&gt;&lt;property id=&quot;20300&quot; value=&quot;Slide 12 - &amp;quot;High Impact Governance Process&amp;quot;&quot;/&gt;&lt;property id=&quot;20302&quot; value=&quot;0&quot;/&gt;&lt;property id=&quot;20307&quot; value=&quot;1527&quot;/&gt;&lt;/object&gt;&lt;object type=&quot;3&quot; unique_id=&quot;10033&quot;&gt;&lt;property id=&quot;20148&quot; value=&quot;5&quot;/&gt;&lt;property id=&quot;20300&quot; value=&quot;Slide 13 - &amp;quot;Strategy Alignment Process&amp;quot;&quot;/&gt;&lt;property id=&quot;20302&quot; value=&quot;0&quot;/&gt;&lt;property id=&quot;20307&quot; value=&quot;1572&quot;/&gt;&lt;/object&gt;&lt;object type=&quot;3&quot; unique_id=&quot;10036&quot;&gt;&lt;property id=&quot;20148&quot; value=&quot;5&quot;/&gt;&lt;property id=&quot;20300&quot; value=&quot;Slide 14 - &amp;quot;A Working Federated Model&amp;quot;&quot;/&gt;&lt;property id=&quot;20302&quot; value=&quot;0&quot;/&gt;&lt;property id=&quot;20307&quot; value=&quot;1528&quot;/&gt;&lt;/object&gt;&lt;object type=&quot;3&quot; unique_id=&quot;10970&quot;&gt;&lt;property id=&quot;20148&quot; value=&quot;5&quot;/&gt;&lt;property id=&quot;20300&quot; value=&quot;Slide 3&quot;/&gt;&lt;property id=&quot;20307&quot; value=&quot;1573&quot;/&gt;&lt;/object&gt;&lt;object type=&quot;3&quot; unique_id=&quot;10971&quot;&gt;&lt;property id=&quot;20148&quot; value=&quot;5&quot;/&gt;&lt;property id=&quot;20300&quot; value=&quot;Slide 4 - &amp;quot;Business Needs Leading to Training Requirements&amp;quot;&quot;/&gt;&lt;property id=&quot;20307&quot; value=&quot;1574&quot;/&gt;&lt;/object&gt;&lt;object type=&quot;3&quot; unique_id=&quot;10972&quot;&gt;&lt;property id=&quot;20148&quot; value=&quot;5&quot;/&gt;&lt;property id=&quot;20300&quot; value=&quot;Slide 5 - &amp;quot;Context - Training &amp;amp; Development: &amp;#x0D;&amp;#x0A;Sample Interventions&amp;quot;&quot;/&gt;&lt;property id=&quot;20307&quot; value=&quot;1575&quot;/&gt;&lt;/object&gt;&lt;/object&gt;&lt;object type=&quot;4&quot; unique_id=&quot;10310&quot;&gt;&lt;property id=&quot;28&quot; value=&quot;1000&quot;/&gt;&lt;object type=&quot;5&quot; unique_id=&quot;1001&quot;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204F91"/>
      </a:dk2>
      <a:lt2>
        <a:srgbClr val="A1A8AD"/>
      </a:lt2>
      <a:accent1>
        <a:srgbClr val="38629C"/>
      </a:accent1>
      <a:accent2>
        <a:srgbClr val="FE9901"/>
      </a:accent2>
      <a:accent3>
        <a:srgbClr val="FFFFFF"/>
      </a:accent3>
      <a:accent4>
        <a:srgbClr val="000000"/>
      </a:accent4>
      <a:accent5>
        <a:srgbClr val="AEB7CB"/>
      </a:accent5>
      <a:accent6>
        <a:srgbClr val="E68A01"/>
      </a:accent6>
      <a:hlink>
        <a:srgbClr val="7DBA00"/>
      </a:hlink>
      <a:folHlink>
        <a:srgbClr val="9C1F2E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204F91"/>
        </a:dk2>
        <a:lt2>
          <a:srgbClr val="A1A8AD"/>
        </a:lt2>
        <a:accent1>
          <a:srgbClr val="38629C"/>
        </a:accent1>
        <a:accent2>
          <a:srgbClr val="FE9901"/>
        </a:accent2>
        <a:accent3>
          <a:srgbClr val="FFFFFF"/>
        </a:accent3>
        <a:accent4>
          <a:srgbClr val="000000"/>
        </a:accent4>
        <a:accent5>
          <a:srgbClr val="AEB7CB"/>
        </a:accent5>
        <a:accent6>
          <a:srgbClr val="E68A01"/>
        </a:accent6>
        <a:hlink>
          <a:srgbClr val="7DBA00"/>
        </a:hlink>
        <a:folHlink>
          <a:srgbClr val="9C1F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3366"/>
        </a:dk2>
        <a:lt2>
          <a:srgbClr val="A1A8AD"/>
        </a:lt2>
        <a:accent1>
          <a:srgbClr val="A8C77F"/>
        </a:accent1>
        <a:accent2>
          <a:srgbClr val="547933"/>
        </a:accent2>
        <a:accent3>
          <a:srgbClr val="FFFFFF"/>
        </a:accent3>
        <a:accent4>
          <a:srgbClr val="000000"/>
        </a:accent4>
        <a:accent5>
          <a:srgbClr val="D1E0C0"/>
        </a:accent5>
        <a:accent6>
          <a:srgbClr val="4B6D2D"/>
        </a:accent6>
        <a:hlink>
          <a:srgbClr val="E6851A"/>
        </a:hlink>
        <a:folHlink>
          <a:srgbClr val="9C1F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4D7D35"/>
        </a:dk2>
        <a:lt2>
          <a:srgbClr val="91B3BD"/>
        </a:lt2>
        <a:accent1>
          <a:srgbClr val="49699D"/>
        </a:accent1>
        <a:accent2>
          <a:srgbClr val="D2E0BA"/>
        </a:accent2>
        <a:accent3>
          <a:srgbClr val="FFFFFF"/>
        </a:accent3>
        <a:accent4>
          <a:srgbClr val="000000"/>
        </a:accent4>
        <a:accent5>
          <a:srgbClr val="B1B9CC"/>
        </a:accent5>
        <a:accent6>
          <a:srgbClr val="BECBA8"/>
        </a:accent6>
        <a:hlink>
          <a:srgbClr val="704A6E"/>
        </a:hlink>
        <a:folHlink>
          <a:srgbClr val="9480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4D7D35"/>
        </a:dk2>
        <a:lt2>
          <a:srgbClr val="91B3BD"/>
        </a:lt2>
        <a:accent1>
          <a:srgbClr val="49699D"/>
        </a:accent1>
        <a:accent2>
          <a:srgbClr val="C57F21"/>
        </a:accent2>
        <a:accent3>
          <a:srgbClr val="FFFFFF"/>
        </a:accent3>
        <a:accent4>
          <a:srgbClr val="000000"/>
        </a:accent4>
        <a:accent5>
          <a:srgbClr val="B1B9CC"/>
        </a:accent5>
        <a:accent6>
          <a:srgbClr val="B2721D"/>
        </a:accent6>
        <a:hlink>
          <a:srgbClr val="704A6E"/>
        </a:hlink>
        <a:folHlink>
          <a:srgbClr val="9480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3366"/>
        </a:dk1>
        <a:lt1>
          <a:srgbClr val="FFFFFF"/>
        </a:lt1>
        <a:dk2>
          <a:srgbClr val="204F91"/>
        </a:dk2>
        <a:lt2>
          <a:srgbClr val="A1A8AD"/>
        </a:lt2>
        <a:accent1>
          <a:srgbClr val="73B244"/>
        </a:accent1>
        <a:accent2>
          <a:srgbClr val="932121"/>
        </a:accent2>
        <a:accent3>
          <a:srgbClr val="FFFFFF"/>
        </a:accent3>
        <a:accent4>
          <a:srgbClr val="002A56"/>
        </a:accent4>
        <a:accent5>
          <a:srgbClr val="BCD5B0"/>
        </a:accent5>
        <a:accent6>
          <a:srgbClr val="851D1D"/>
        </a:accent6>
        <a:hlink>
          <a:srgbClr val="67983A"/>
        </a:hlink>
        <a:folHlink>
          <a:srgbClr val="315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3366"/>
        </a:dk1>
        <a:lt1>
          <a:srgbClr val="FFFFFF"/>
        </a:lt1>
        <a:dk2>
          <a:srgbClr val="204F91"/>
        </a:dk2>
        <a:lt2>
          <a:srgbClr val="A1A8AD"/>
        </a:lt2>
        <a:accent1>
          <a:srgbClr val="D7D214"/>
        </a:accent1>
        <a:accent2>
          <a:srgbClr val="932121"/>
        </a:accent2>
        <a:accent3>
          <a:srgbClr val="FFFFFF"/>
        </a:accent3>
        <a:accent4>
          <a:srgbClr val="002A56"/>
        </a:accent4>
        <a:accent5>
          <a:srgbClr val="E8E5AA"/>
        </a:accent5>
        <a:accent6>
          <a:srgbClr val="851D1D"/>
        </a:accent6>
        <a:hlink>
          <a:srgbClr val="67983A"/>
        </a:hlink>
        <a:folHlink>
          <a:srgbClr val="315C2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4D7D35"/>
        </a:dk2>
        <a:lt2>
          <a:srgbClr val="91B3BD"/>
        </a:lt2>
        <a:accent1>
          <a:srgbClr val="49699D"/>
        </a:accent1>
        <a:accent2>
          <a:srgbClr val="DD9043"/>
        </a:accent2>
        <a:accent3>
          <a:srgbClr val="FFFFFF"/>
        </a:accent3>
        <a:accent4>
          <a:srgbClr val="000000"/>
        </a:accent4>
        <a:accent5>
          <a:srgbClr val="B1B9CC"/>
        </a:accent5>
        <a:accent6>
          <a:srgbClr val="C8823C"/>
        </a:accent6>
        <a:hlink>
          <a:srgbClr val="704A6E"/>
        </a:hlink>
        <a:folHlink>
          <a:srgbClr val="9480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69862757D4DE44893AB3F20D4900D1" ma:contentTypeVersion="0" ma:contentTypeDescription="Create a new document." ma:contentTypeScope="" ma:versionID="de924425f64a35fd3e6bdf165bb16c0f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CA79F13-E1AA-4D61-B102-462BE465956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179457-D557-43E5-8F5D-F70BD37A9867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1EB8639A-8193-41A3-B88D-30381B1E59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E1B4FA10-5A78-4BBB-8F24-84AD4ECB977C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23608</TotalTime>
  <Words>565</Words>
  <Application>Microsoft Office PowerPoint</Application>
  <PresentationFormat>On-screen Show (4:3)</PresentationFormat>
  <Paragraphs>77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Wingdings</vt:lpstr>
      <vt:lpstr>Times</vt:lpstr>
      <vt:lpstr>Times New Roman</vt:lpstr>
      <vt:lpstr>ＭＳ Ｐゴシック</vt:lpstr>
      <vt:lpstr>Blank Presentation</vt:lpstr>
      <vt:lpstr>PowerPoint Presentation</vt:lpstr>
      <vt:lpstr>Class Agenda 8/4/16</vt:lpstr>
      <vt:lpstr>Learning Objective</vt:lpstr>
      <vt:lpstr>Key Concepts</vt:lpstr>
      <vt:lpstr> EXPLORE: CONCEPTS</vt:lpstr>
      <vt:lpstr>What is an incident?</vt:lpstr>
      <vt:lpstr>Incident Classification</vt:lpstr>
      <vt:lpstr> EXPLORE: ROLES</vt:lpstr>
      <vt:lpstr>Roles and Responsibilities</vt:lpstr>
      <vt:lpstr>Roles and Responsibilities (Continued)</vt:lpstr>
      <vt:lpstr>Roles and Responsibilities (Continued)</vt:lpstr>
      <vt:lpstr> EXPLORE: CONTEXT</vt:lpstr>
      <vt:lpstr>Incident Response Support Services</vt:lpstr>
      <vt:lpstr>Incident Response Support Services (Continued)</vt:lpstr>
      <vt:lpstr>Best Practices in Incident Response</vt:lpstr>
      <vt:lpstr>Best Practices in Incident Response (Continued)</vt:lpstr>
      <vt:lpstr>Summary</vt:lpstr>
      <vt:lpstr>Unit 7 Assignment</vt:lpstr>
      <vt:lpstr>Unit 8 Lab Activities</vt:lpstr>
    </vt:vector>
  </TitlesOfParts>
  <Company>Bersin &amp; Associates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</dc:title>
  <dc:creator>Josh Bersin</dc:creator>
  <cp:lastModifiedBy>Williams</cp:lastModifiedBy>
  <cp:revision>3142</cp:revision>
  <cp:lastPrinted>2008-07-07T18:08:55Z</cp:lastPrinted>
  <dcterms:created xsi:type="dcterms:W3CDTF">1999-09-23T04:05:21Z</dcterms:created>
  <dcterms:modified xsi:type="dcterms:W3CDTF">2016-08-04T23:07:42Z</dcterms:modified>
</cp:coreProperties>
</file>