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43"/>
  </p:notesMasterIdLst>
  <p:handoutMasterIdLst>
    <p:handoutMasterId r:id="rId44"/>
  </p:handoutMasterIdLst>
  <p:sldIdLst>
    <p:sldId id="256" r:id="rId3"/>
    <p:sldId id="696" r:id="rId4"/>
    <p:sldId id="679" r:id="rId5"/>
    <p:sldId id="369" r:id="rId6"/>
    <p:sldId id="644" r:id="rId7"/>
    <p:sldId id="646" r:id="rId8"/>
    <p:sldId id="647" r:id="rId9"/>
    <p:sldId id="648" r:id="rId10"/>
    <p:sldId id="650" r:id="rId11"/>
    <p:sldId id="681" r:id="rId12"/>
    <p:sldId id="688" r:id="rId13"/>
    <p:sldId id="682" r:id="rId14"/>
    <p:sldId id="684" r:id="rId15"/>
    <p:sldId id="685" r:id="rId16"/>
    <p:sldId id="693" r:id="rId17"/>
    <p:sldId id="686" r:id="rId18"/>
    <p:sldId id="687" r:id="rId19"/>
    <p:sldId id="694" r:id="rId20"/>
    <p:sldId id="651" r:id="rId21"/>
    <p:sldId id="652" r:id="rId22"/>
    <p:sldId id="657" r:id="rId23"/>
    <p:sldId id="658" r:id="rId24"/>
    <p:sldId id="663" r:id="rId25"/>
    <p:sldId id="666" r:id="rId26"/>
    <p:sldId id="667" r:id="rId27"/>
    <p:sldId id="671" r:id="rId28"/>
    <p:sldId id="691" r:id="rId29"/>
    <p:sldId id="692" r:id="rId30"/>
    <p:sldId id="695" r:id="rId31"/>
    <p:sldId id="672" r:id="rId32"/>
    <p:sldId id="673" r:id="rId33"/>
    <p:sldId id="689" r:id="rId34"/>
    <p:sldId id="676" r:id="rId35"/>
    <p:sldId id="677" r:id="rId36"/>
    <p:sldId id="678" r:id="rId37"/>
    <p:sldId id="323" r:id="rId38"/>
    <p:sldId id="388" r:id="rId39"/>
    <p:sldId id="680" r:id="rId40"/>
    <p:sldId id="697" r:id="rId41"/>
    <p:sldId id="698" r:id="rId42"/>
  </p:sldIdLst>
  <p:sldSz cx="9144000" cy="6858000" type="screen4x3"/>
  <p:notesSz cx="7010400" cy="92964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6800"/>
    <a:srgbClr val="B9A288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1412" autoAdjust="0"/>
  </p:normalViewPr>
  <p:slideViewPr>
    <p:cSldViewPr snapToGrid="0">
      <p:cViewPr varScale="1">
        <p:scale>
          <a:sx n="63" d="100"/>
          <a:sy n="63" d="100"/>
        </p:scale>
        <p:origin x="-88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F82250-A83B-4E7C-85BB-0C7420B3CF1E}" type="datetimeFigureOut">
              <a:rPr lang="en-US" smtClean="0"/>
              <a:pPr/>
              <a:t>11/20/2015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C4BD72-387D-4827-AAFC-9DFC9D252E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416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697502-3630-466F-889F-FAD6C2A59F7C}" type="datetimeFigureOut">
              <a:rPr lang="en-US" smtClean="0"/>
              <a:pPr/>
              <a:t>11/20/2015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7529B78-2952-42C0-825E-3135297859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086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FF03FD-F844-405E-A035-C755EAE2A19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Common TCP/IP Application protocols, Transport protocol used and well known port numbers</a:t>
            </a:r>
            <a:endParaRPr kumimoji="0" lang="en-US" sz="12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349250" lvl="0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1300" i="1" dirty="0" smtClean="0"/>
              <a:t>In this example, The server sent 1, 2, and 3, but it gets a TCP segment with ACK=2. </a:t>
            </a:r>
          </a:p>
          <a:p>
            <a:pPr marL="349250" lvl="0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1300" i="1" dirty="0" smtClean="0"/>
              <a:t>The server, knowing that the client’s ACK=2 means that the client did not receive the segment with sequence number 2. </a:t>
            </a:r>
          </a:p>
          <a:p>
            <a:pPr marL="349250" lvl="0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1300" i="1" dirty="0" smtClean="0"/>
              <a:t>The server starts resending segments starting with segment 2, as shown in the figure.</a:t>
            </a:r>
            <a:r>
              <a:rPr lang="en-US" sz="1600" i="1" dirty="0" smtClean="0"/>
              <a:t> </a:t>
            </a:r>
          </a:p>
          <a:p>
            <a:pPr marL="349250" lvl="0" indent="-463550">
              <a:spcBef>
                <a:spcPts val="1200"/>
              </a:spcBef>
              <a:buFont typeface="Wingdings" pitchFamily="2" charset="2"/>
              <a:buChar char="q"/>
            </a:pPr>
            <a:endParaRPr lang="en-US" sz="1600" i="1" dirty="0" smtClean="0"/>
          </a:p>
          <a:p>
            <a:pPr marL="349250" lvl="0" indent="-463550">
              <a:spcBef>
                <a:spcPts val="1200"/>
              </a:spcBef>
              <a:buFont typeface="Wingdings" pitchFamily="2" charset="2"/>
              <a:buNone/>
            </a:pPr>
            <a:r>
              <a:rPr lang="en-US" sz="1600" b="1" i="1" dirty="0" smtClean="0"/>
              <a:t>Following the steps in the figure:</a:t>
            </a:r>
            <a:r>
              <a:rPr lang="en-US" sz="1600" i="1" dirty="0" smtClean="0"/>
              <a:t> </a:t>
            </a:r>
          </a:p>
          <a:p>
            <a:pPr marL="349250" lvl="0" indent="-463550">
              <a:spcBef>
                <a:spcPts val="1200"/>
              </a:spcBef>
              <a:buFont typeface="+mj-lt"/>
              <a:buAutoNum type="arabicPeriod"/>
            </a:pPr>
            <a:r>
              <a:rPr lang="en-US" sz="1600" i="1" dirty="0" smtClean="0"/>
              <a:t>The client (on the left) sends back a TCP segment, ACK=2, meaning that a) the client received the segment with SEQ=1, b) the client did not receive the TCP segment with SEQ=2.</a:t>
            </a:r>
          </a:p>
          <a:p>
            <a:pPr marL="349250" lvl="0" indent="-463550">
              <a:spcBef>
                <a:spcPts val="1200"/>
              </a:spcBef>
              <a:buFont typeface="+mj-lt"/>
              <a:buAutoNum type="arabicPeriod"/>
            </a:pPr>
            <a:r>
              <a:rPr lang="en-US" sz="1600" i="1" dirty="0" smtClean="0"/>
              <a:t>The server (on the right) chooses to resend the segment that the client had not yet received, the TCP segment with SEQ=2.</a:t>
            </a:r>
          </a:p>
          <a:p>
            <a:pPr marL="349250" lvl="0" indent="-463550">
              <a:spcBef>
                <a:spcPts val="1200"/>
              </a:spcBef>
              <a:buFont typeface="+mj-lt"/>
              <a:buAutoNum type="arabicPeriod"/>
            </a:pPr>
            <a:r>
              <a:rPr lang="en-US" sz="1600" i="1" dirty="0" smtClean="0"/>
              <a:t>The client now has both the segment with SEQ=2 and SEQ=3, so the client confirms that it has both, with a segment showing ACK=4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22E8E-C573-48D2-832E-294FE34B07BD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592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7F43B-D5F8-4D1B-AB7C-F85D2C26898A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615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3A49A-C0F0-4B74-9FBD-C33C8820672D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3802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22E8E-C573-48D2-832E-294FE34B07B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817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07B5F-ECF1-4117-9FF7-79D1AB368E8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776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68F61-79F9-4E43-BCBC-917D9F7BDE14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52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59553-666D-4466-9739-885A9829293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13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BE2C2-4788-40FE-952D-9B9E9E0F305F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821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777FF-1D66-40C8-B318-79426DBCBF6C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289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85DA9-F3BC-4CFD-9216-F80D2D204F51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423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B6A7-71F2-4F9A-AABC-54D13F3D8124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6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07B5F-ECF1-4117-9FF7-79D1AB368E89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9735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fr-CA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7DF9B-90D1-4FA1-830D-62F07C7D345C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056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7F43B-D5F8-4D1B-AB7C-F85D2C26898A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137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3A49A-C0F0-4B74-9FBD-C33C8820672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85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68F61-79F9-4E43-BCBC-917D9F7BDE14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0013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59553-666D-4466-9739-885A98292930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752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BE2C2-4788-40FE-952D-9B9E9E0F305F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7965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777FF-1D66-40C8-B318-79426DBCBF6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328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85DA9-F3BC-4CFD-9216-F80D2D204F51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3047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B6A7-71F2-4F9A-AABC-54D13F3D8124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2559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fr-CA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7DF9B-90D1-4FA1-830D-62F07C7D345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78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58A04A1-3880-4F8B-8E5A-1395810255D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58A04A1-3880-4F8B-8E5A-1395810255DC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97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728788"/>
            <a:ext cx="8382000" cy="938212"/>
          </a:xfrm>
        </p:spPr>
        <p:txBody>
          <a:bodyPr/>
          <a:lstStyle/>
          <a:p>
            <a:pPr algn="l" eaLnBrk="1" hangingPunct="1"/>
            <a:r>
              <a:rPr lang="fr-CA" sz="4000" dirty="0" smtClean="0">
                <a:solidFill>
                  <a:schemeClr val="bg1"/>
                </a:solidFill>
              </a:rPr>
              <a:t>NT1210 Introduction to Networking</a:t>
            </a:r>
            <a:endParaRPr lang="fr-FR" sz="4000" dirty="0" smtClean="0">
              <a:solidFill>
                <a:schemeClr val="bg1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620000" cy="1752600"/>
          </a:xfrm>
        </p:spPr>
        <p:txBody>
          <a:bodyPr/>
          <a:lstStyle/>
          <a:p>
            <a:r>
              <a:rPr lang="en-US" dirty="0" smtClean="0"/>
              <a:t>Unit 10</a:t>
            </a:r>
          </a:p>
          <a:p>
            <a:r>
              <a:rPr lang="en-US" dirty="0" smtClean="0"/>
              <a:t>Chapter 10, TCP/IP Transport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CA6800"/>
                </a:solidFill>
              </a:rPr>
              <a:t>Transport Layer Concepts</a:t>
            </a:r>
            <a:endParaRPr lang="en-US" sz="3200" dirty="0">
              <a:solidFill>
                <a:srgbClr val="CA6800"/>
              </a:solidFill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64574" y="1828800"/>
            <a:ext cx="8229600" cy="3491345"/>
          </a:xfrm>
        </p:spPr>
        <p:txBody>
          <a:bodyPr/>
          <a:lstStyle/>
          <a:p>
            <a:pPr marL="463550" indent="-46355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400" i="1" dirty="0"/>
              <a:t>Elements of Transport </a:t>
            </a:r>
            <a:r>
              <a:rPr lang="en-US" sz="2400" i="1" dirty="0" smtClean="0"/>
              <a:t>Protocols</a:t>
            </a:r>
          </a:p>
          <a:p>
            <a:pPr marL="863600" lvl="1" indent="-46355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i="1" dirty="0"/>
              <a:t>Addressing</a:t>
            </a:r>
          </a:p>
          <a:p>
            <a:pPr marL="863600" lvl="1" indent="-46355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i="1" dirty="0"/>
              <a:t>Connection Establishment</a:t>
            </a:r>
          </a:p>
          <a:p>
            <a:pPr marL="863600" lvl="1" indent="-46355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i="1" dirty="0"/>
              <a:t>Connection Release</a:t>
            </a:r>
          </a:p>
          <a:p>
            <a:pPr marL="863600" lvl="1" indent="-46355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i="1" dirty="0"/>
              <a:t>Flow Control and Buffering</a:t>
            </a:r>
          </a:p>
          <a:p>
            <a:pPr marL="863600" lvl="1" indent="-46355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i="1" dirty="0"/>
              <a:t>Multiplexing</a:t>
            </a:r>
          </a:p>
          <a:p>
            <a:pPr marL="863600" lvl="1" indent="-46355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i="1" dirty="0"/>
              <a:t>Crash Recovery</a:t>
            </a:r>
          </a:p>
        </p:txBody>
      </p:sp>
      <p:sp>
        <p:nvSpPr>
          <p:cNvPr id="5" name="Rectangle 4"/>
          <p:cNvSpPr/>
          <p:nvPr/>
        </p:nvSpPr>
        <p:spPr>
          <a:xfrm>
            <a:off x="7679164" y="6324600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Figure 10-3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6324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Needing and Supplying Services in TCP/IP Upper Layers</a:t>
            </a:r>
            <a:endParaRPr lang="en-US" i="1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335972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F46D84-E8CF-4D13-A768-565BF3159E6B}" type="slidenum">
              <a:rPr kumimoji="0" lang="fr-FR" sz="1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08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CA6800"/>
                </a:solidFill>
              </a:rPr>
              <a:t>Transport Layer Concepts</a:t>
            </a:r>
            <a:endParaRPr lang="en-US" sz="3200" dirty="0">
              <a:solidFill>
                <a:srgbClr val="CA6800"/>
              </a:solidFill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64574" y="1828800"/>
            <a:ext cx="8229600" cy="3843338"/>
          </a:xfrm>
        </p:spPr>
        <p:txBody>
          <a:bodyPr/>
          <a:lstStyle/>
          <a:p>
            <a:pPr marL="463550" indent="-46355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400" i="1" dirty="0" smtClean="0"/>
              <a:t>TCP: Reliable</a:t>
            </a:r>
            <a:r>
              <a:rPr lang="en-US" sz="2400" i="1" dirty="0"/>
              <a:t>, in-order </a:t>
            </a:r>
            <a:r>
              <a:rPr lang="en-US" sz="2400" i="1" dirty="0" smtClean="0"/>
              <a:t>delivery</a:t>
            </a:r>
            <a:endParaRPr lang="en-US" sz="2400" i="1" dirty="0"/>
          </a:p>
          <a:p>
            <a:pPr marL="863600" lvl="2" indent="-46355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i="1" dirty="0">
                <a:ea typeface="+mn-ea"/>
                <a:cs typeface="+mn-cs"/>
              </a:rPr>
              <a:t>C</a:t>
            </a:r>
            <a:r>
              <a:rPr lang="en-US" sz="2000" i="1" dirty="0" smtClean="0">
                <a:ea typeface="+mn-ea"/>
                <a:cs typeface="+mn-cs"/>
              </a:rPr>
              <a:t>ongestion </a:t>
            </a:r>
            <a:r>
              <a:rPr lang="en-US" sz="2000" i="1" dirty="0">
                <a:ea typeface="+mn-ea"/>
                <a:cs typeface="+mn-cs"/>
              </a:rPr>
              <a:t>control </a:t>
            </a:r>
          </a:p>
          <a:p>
            <a:pPr marL="863600" lvl="2" indent="-46355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i="1" dirty="0" smtClean="0">
                <a:ea typeface="+mn-ea"/>
                <a:cs typeface="+mn-cs"/>
              </a:rPr>
              <a:t>Flow </a:t>
            </a:r>
            <a:r>
              <a:rPr lang="en-US" sz="2000" i="1" dirty="0">
                <a:ea typeface="+mn-ea"/>
                <a:cs typeface="+mn-cs"/>
              </a:rPr>
              <a:t>control</a:t>
            </a:r>
          </a:p>
          <a:p>
            <a:pPr marL="863600" lvl="2" indent="-46355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i="1" dirty="0">
                <a:ea typeface="+mn-ea"/>
                <a:cs typeface="+mn-cs"/>
              </a:rPr>
              <a:t>C</a:t>
            </a:r>
            <a:r>
              <a:rPr lang="en-US" sz="2000" i="1" dirty="0" smtClean="0">
                <a:ea typeface="+mn-ea"/>
                <a:cs typeface="+mn-cs"/>
              </a:rPr>
              <a:t>onnection </a:t>
            </a:r>
            <a:r>
              <a:rPr lang="en-US" sz="2000" i="1" dirty="0">
                <a:ea typeface="+mn-ea"/>
                <a:cs typeface="+mn-cs"/>
              </a:rPr>
              <a:t>setup</a:t>
            </a:r>
          </a:p>
          <a:p>
            <a:pPr marL="463550" indent="-46355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400" i="1" dirty="0" smtClean="0"/>
              <a:t>UDP: Unreliable</a:t>
            </a:r>
            <a:r>
              <a:rPr lang="en-US" sz="2400" i="1" dirty="0"/>
              <a:t>, unordered </a:t>
            </a:r>
            <a:r>
              <a:rPr lang="en-US" sz="2400" i="1" dirty="0" smtClean="0"/>
              <a:t>delivery</a:t>
            </a:r>
            <a:endParaRPr lang="en-US" sz="2400" i="1" dirty="0"/>
          </a:p>
          <a:p>
            <a:pPr marL="863600" lvl="2" indent="-46355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i="1" dirty="0" smtClean="0">
                <a:ea typeface="+mn-ea"/>
                <a:cs typeface="+mn-cs"/>
              </a:rPr>
              <a:t>No-frills, </a:t>
            </a:r>
            <a:r>
              <a:rPr lang="ja-JP" altLang="en-US" sz="2000" i="1" dirty="0" smtClean="0">
                <a:ea typeface="+mn-ea"/>
                <a:cs typeface="+mn-cs"/>
              </a:rPr>
              <a:t>“</a:t>
            </a:r>
            <a:r>
              <a:rPr lang="en-US" altLang="ja-JP" sz="2000" i="1" dirty="0">
                <a:ea typeface="+mn-ea"/>
                <a:cs typeface="+mn-cs"/>
              </a:rPr>
              <a:t>best-effort</a:t>
            </a:r>
            <a:r>
              <a:rPr lang="ja-JP" altLang="en-US" sz="2000" i="1" dirty="0">
                <a:ea typeface="+mn-ea"/>
                <a:cs typeface="+mn-cs"/>
              </a:rPr>
              <a:t>”</a:t>
            </a:r>
            <a:r>
              <a:rPr lang="en-US" altLang="ja-JP" sz="2000" i="1" dirty="0">
                <a:ea typeface="+mn-ea"/>
                <a:cs typeface="+mn-cs"/>
              </a:rPr>
              <a:t> </a:t>
            </a:r>
            <a:r>
              <a:rPr lang="en-US" altLang="ja-JP" sz="2000" i="1" dirty="0" smtClean="0">
                <a:ea typeface="+mn-ea"/>
                <a:cs typeface="+mn-cs"/>
              </a:rPr>
              <a:t>delivery</a:t>
            </a:r>
            <a:endParaRPr lang="en-US" altLang="ja-JP" sz="2000" i="1" dirty="0">
              <a:ea typeface="+mn-ea"/>
              <a:cs typeface="+mn-cs"/>
            </a:endParaRPr>
          </a:p>
          <a:p>
            <a:pPr marL="863600" lvl="2" indent="-46355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i="1" dirty="0" smtClean="0">
                <a:ea typeface="+mn-ea"/>
                <a:cs typeface="+mn-cs"/>
              </a:rPr>
              <a:t>Delay </a:t>
            </a:r>
            <a:r>
              <a:rPr lang="en-US" sz="2000" i="1" dirty="0">
                <a:ea typeface="+mn-ea"/>
                <a:cs typeface="+mn-cs"/>
              </a:rPr>
              <a:t>guarantees</a:t>
            </a:r>
          </a:p>
          <a:p>
            <a:pPr marL="863600" lvl="2" indent="-46355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i="1" dirty="0">
                <a:ea typeface="+mn-ea"/>
                <a:cs typeface="+mn-cs"/>
              </a:rPr>
              <a:t>B</a:t>
            </a:r>
            <a:r>
              <a:rPr lang="en-US" sz="2000" i="1" dirty="0" smtClean="0">
                <a:ea typeface="+mn-ea"/>
                <a:cs typeface="+mn-cs"/>
              </a:rPr>
              <a:t>andwidth </a:t>
            </a:r>
            <a:r>
              <a:rPr lang="en-US" sz="2000" i="1" dirty="0">
                <a:ea typeface="+mn-ea"/>
                <a:cs typeface="+mn-cs"/>
              </a:rPr>
              <a:t>guarantees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679164" y="6324600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Figure 10-3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6324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Needing and Supplying Services in TCP/IP Upper Layers</a:t>
            </a:r>
            <a:endParaRPr lang="en-US" i="1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335972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F46D84-E8CF-4D13-A768-565BF3159E6B}" type="slidenum">
              <a:rPr kumimoji="0" lang="fr-FR" sz="1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99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6-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11"/>
          <a:stretch>
            <a:fillRect/>
          </a:stretch>
        </p:blipFill>
        <p:spPr bwMode="auto">
          <a:xfrm>
            <a:off x="784226" y="3966376"/>
            <a:ext cx="4535487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6-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1" t="49484" r="21422"/>
          <a:stretch>
            <a:fillRect/>
          </a:stretch>
        </p:blipFill>
        <p:spPr bwMode="auto">
          <a:xfrm>
            <a:off x="5680076" y="3909226"/>
            <a:ext cx="2535237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CA6800"/>
                </a:solidFill>
              </a:rPr>
              <a:t>Transport Layer Concepts</a:t>
            </a:r>
            <a:endParaRPr lang="en-US" sz="3200" dirty="0">
              <a:solidFill>
                <a:srgbClr val="CA6800"/>
              </a:solidFill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64574" y="1828801"/>
            <a:ext cx="8229600" cy="2357438"/>
          </a:xfrm>
        </p:spPr>
        <p:txBody>
          <a:bodyPr/>
          <a:lstStyle/>
          <a:p>
            <a:pPr marL="463550" indent="-46355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2400" i="1" dirty="0">
                <a:latin typeface="+mj-lt"/>
              </a:rPr>
              <a:t>Connection e</a:t>
            </a:r>
            <a:r>
              <a:rPr lang="en-US" sz="2400" i="1" dirty="0" smtClean="0">
                <a:latin typeface="+mj-lt"/>
              </a:rPr>
              <a:t>stablishment using </a:t>
            </a:r>
            <a:r>
              <a:rPr lang="en-US" sz="2400" i="1" dirty="0">
                <a:latin typeface="+mj-lt"/>
              </a:rPr>
              <a:t>three-way </a:t>
            </a:r>
            <a:r>
              <a:rPr lang="en-US" sz="2400" i="1" dirty="0" smtClean="0">
                <a:latin typeface="+mj-lt"/>
              </a:rPr>
              <a:t>handshake</a:t>
            </a:r>
          </a:p>
          <a:p>
            <a:pPr marL="857250" lvl="3" indent="-46355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i="1" dirty="0" smtClean="0">
                <a:latin typeface="+mj-lt"/>
              </a:rPr>
              <a:t>CR = CONNECTION REQUEST </a:t>
            </a:r>
          </a:p>
          <a:p>
            <a:pPr marL="857250" lvl="3" indent="-46355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i="1" dirty="0" smtClean="0">
                <a:latin typeface="+mj-lt"/>
              </a:rPr>
              <a:t>(</a:t>
            </a:r>
            <a:r>
              <a:rPr lang="en-US" i="1" dirty="0">
                <a:latin typeface="+mj-lt"/>
              </a:rPr>
              <a:t>a) Normal </a:t>
            </a:r>
            <a:r>
              <a:rPr lang="en-US" i="1" dirty="0" smtClean="0">
                <a:latin typeface="+mj-lt"/>
              </a:rPr>
              <a:t>operation</a:t>
            </a:r>
          </a:p>
          <a:p>
            <a:pPr marL="857250" lvl="3" indent="-46355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i="1" dirty="0" smtClean="0">
                <a:latin typeface="+mj-lt"/>
              </a:rPr>
              <a:t>(</a:t>
            </a:r>
            <a:r>
              <a:rPr lang="en-US" i="1" dirty="0">
                <a:latin typeface="+mj-lt"/>
              </a:rPr>
              <a:t>b) Old CONNECTION REQUEST appearing out of </a:t>
            </a:r>
            <a:r>
              <a:rPr lang="en-US" i="1" dirty="0" smtClean="0">
                <a:latin typeface="+mj-lt"/>
              </a:rPr>
              <a:t>nowhere</a:t>
            </a:r>
          </a:p>
          <a:p>
            <a:pPr marL="857250" lvl="3" indent="-46355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i="1" dirty="0" smtClean="0">
                <a:latin typeface="+mj-lt"/>
              </a:rPr>
              <a:t>(</a:t>
            </a:r>
            <a:r>
              <a:rPr lang="en-US" i="1" dirty="0">
                <a:latin typeface="+mj-lt"/>
              </a:rPr>
              <a:t>c) Duplicate CONNECTION REQUEST and duplicate ACK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35972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F46D84-E8CF-4D13-A768-565BF3159E6B}" type="slidenum">
              <a:rPr kumimoji="0" lang="fr-FR" sz="1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81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6-1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3741"/>
          <a:stretch/>
        </p:blipFill>
        <p:spPr bwMode="auto">
          <a:xfrm>
            <a:off x="2943225" y="2915666"/>
            <a:ext cx="6000761" cy="298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CA6800"/>
                </a:solidFill>
              </a:rPr>
              <a:t>Transport Layer Concepts</a:t>
            </a:r>
            <a:endParaRPr lang="en-US" sz="3200" dirty="0">
              <a:solidFill>
                <a:srgbClr val="CA6800"/>
              </a:solidFill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64574" y="1828801"/>
            <a:ext cx="8229600" cy="2364376"/>
          </a:xfrm>
        </p:spPr>
        <p:txBody>
          <a:bodyPr/>
          <a:lstStyle/>
          <a:p>
            <a:pPr marL="463550" indent="-46355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400" i="1" dirty="0">
                <a:latin typeface="+mj-lt"/>
              </a:rPr>
              <a:t>Connection </a:t>
            </a:r>
            <a:r>
              <a:rPr lang="en-US" sz="2400" i="1" dirty="0" smtClean="0">
                <a:latin typeface="+mj-lt"/>
              </a:rPr>
              <a:t>release</a:t>
            </a:r>
            <a:endParaRPr lang="en-US" sz="2400" i="1" dirty="0" smtClean="0"/>
          </a:p>
          <a:p>
            <a:pPr marL="863600" lvl="1" indent="-46355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i="1" dirty="0" smtClean="0"/>
              <a:t>(a) Normal </a:t>
            </a:r>
            <a:r>
              <a:rPr lang="en-US" sz="2000" i="1" dirty="0"/>
              <a:t>case of </a:t>
            </a:r>
            <a:r>
              <a:rPr lang="en-US" sz="2000" i="1" dirty="0" smtClean="0"/>
              <a:t>three-way handshake release</a:t>
            </a:r>
          </a:p>
          <a:p>
            <a:pPr marL="863600" lvl="1" indent="-46355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i="1" dirty="0" smtClean="0"/>
              <a:t>(b) Error</a:t>
            </a:r>
            <a:br>
              <a:rPr lang="en-US" sz="2000" i="1" dirty="0" smtClean="0"/>
            </a:br>
            <a:r>
              <a:rPr lang="en-US" sz="2000" i="1" dirty="0" smtClean="0"/>
              <a:t>case: Final </a:t>
            </a:r>
            <a:br>
              <a:rPr lang="en-US" sz="2000" i="1" dirty="0" smtClean="0"/>
            </a:br>
            <a:r>
              <a:rPr lang="en-US" sz="2000" i="1" dirty="0" smtClean="0"/>
              <a:t>ACK lost</a:t>
            </a:r>
            <a:endParaRPr lang="en-US" sz="2000" i="1" dirty="0">
              <a:latin typeface="+mj-lt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35972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F46D84-E8CF-4D13-A768-565BF3159E6B}" type="slidenum">
              <a:rPr kumimoji="0" lang="fr-FR" sz="1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07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iki.treck.com/images/0/09/Fig1.40_Using_a_Sliding_Window_Protoco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8315" y="3730794"/>
            <a:ext cx="4178428" cy="253937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CA6800"/>
                </a:solidFill>
              </a:rPr>
              <a:t>Transport Layer Concepts</a:t>
            </a:r>
            <a:endParaRPr lang="en-US" sz="3200" dirty="0">
              <a:solidFill>
                <a:srgbClr val="CA6800"/>
              </a:solidFill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64574" y="1828801"/>
            <a:ext cx="8229600" cy="3151413"/>
          </a:xfrm>
        </p:spPr>
        <p:txBody>
          <a:bodyPr/>
          <a:lstStyle/>
          <a:p>
            <a:pPr marL="463550" indent="-46355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400" i="1" dirty="0"/>
              <a:t>Flow </a:t>
            </a:r>
            <a:r>
              <a:rPr lang="en-US" sz="2400" i="1" dirty="0" smtClean="0"/>
              <a:t>control: “Window” can dynamically resize </a:t>
            </a:r>
          </a:p>
          <a:p>
            <a:pPr marL="863600" lvl="1" indent="-46355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i="1" dirty="0" smtClean="0"/>
              <a:t>According to network conditions</a:t>
            </a:r>
            <a:endParaRPr lang="en-US" sz="2000" i="1" dirty="0"/>
          </a:p>
          <a:p>
            <a:pPr marL="863600" lvl="1" indent="-46355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i="1" dirty="0" smtClean="0"/>
              <a:t>According to sender’s capacity</a:t>
            </a:r>
            <a:endParaRPr lang="en-US" sz="2000" i="1" dirty="0"/>
          </a:p>
          <a:p>
            <a:pPr marL="863600" lvl="1" indent="-46355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i="1" dirty="0" smtClean="0"/>
              <a:t>According to receiver’s capacity</a:t>
            </a:r>
            <a:endParaRPr lang="en-US" sz="2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6324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http://wiki.treck.com/File:Fig1.40_Using_a_Sliding_Window_Protocol.gif</a:t>
            </a:r>
            <a:endParaRPr lang="en-US" i="1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335972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F46D84-E8CF-4D13-A768-565BF3159E6B}" type="slidenum">
              <a:rPr kumimoji="0" lang="fr-FR" sz="1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90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6-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2349690"/>
            <a:ext cx="4900613" cy="281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CA6800"/>
                </a:solidFill>
              </a:rPr>
              <a:t>Transport Layer Concepts</a:t>
            </a:r>
            <a:endParaRPr lang="en-US" sz="3200" dirty="0">
              <a:solidFill>
                <a:srgbClr val="CA6800"/>
              </a:solidFill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64574" y="1828801"/>
            <a:ext cx="8229600" cy="3151413"/>
          </a:xfrm>
        </p:spPr>
        <p:txBody>
          <a:bodyPr/>
          <a:lstStyle/>
          <a:p>
            <a:pPr marL="463550" indent="-46355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400" i="1" dirty="0" smtClean="0"/>
              <a:t>Buffering</a:t>
            </a:r>
            <a:endParaRPr lang="en-US" sz="2400" i="1" dirty="0"/>
          </a:p>
          <a:p>
            <a:pPr marL="863600" lvl="1" indent="-46355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i="1" dirty="0"/>
              <a:t>(a</a:t>
            </a:r>
            <a:r>
              <a:rPr lang="en-US" sz="2000" i="1" dirty="0" smtClean="0"/>
              <a:t>) Chained fixed-</a:t>
            </a:r>
            <a:br>
              <a:rPr lang="en-US" sz="2000" i="1" dirty="0" smtClean="0"/>
            </a:br>
            <a:r>
              <a:rPr lang="en-US" sz="2000" i="1" dirty="0" smtClean="0"/>
              <a:t>size </a:t>
            </a:r>
            <a:r>
              <a:rPr lang="en-US" sz="2000" i="1" dirty="0"/>
              <a:t>buffers</a:t>
            </a:r>
          </a:p>
          <a:p>
            <a:pPr marL="863600" lvl="1" indent="-46355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i="1" dirty="0"/>
              <a:t>(b</a:t>
            </a:r>
            <a:r>
              <a:rPr lang="en-US" sz="2000" i="1" dirty="0" smtClean="0"/>
              <a:t>) Chained </a:t>
            </a:r>
            <a:r>
              <a:rPr lang="en-US" sz="2000" i="1" dirty="0"/>
              <a:t>variable-sized buffers</a:t>
            </a:r>
            <a:r>
              <a:rPr lang="en-US" sz="2000" i="1" dirty="0" smtClean="0"/>
              <a:t>.</a:t>
            </a:r>
            <a:endParaRPr lang="en-US" sz="2000" i="1" dirty="0"/>
          </a:p>
          <a:p>
            <a:pPr marL="863600" lvl="1" indent="-46355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i="1" dirty="0"/>
              <a:t>(c</a:t>
            </a:r>
            <a:r>
              <a:rPr lang="en-US" sz="2000" i="1" dirty="0" smtClean="0"/>
              <a:t>) One </a:t>
            </a:r>
            <a:r>
              <a:rPr lang="en-US" sz="2000" i="1" dirty="0"/>
              <a:t>large circular buffer 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/>
              <a:t>per connection</a:t>
            </a:r>
            <a:endParaRPr lang="en-US" sz="2000" i="1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35972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F46D84-E8CF-4D13-A768-565BF3159E6B}" type="slidenum">
              <a:rPr kumimoji="0" lang="fr-FR" sz="1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90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CA6800"/>
                </a:solidFill>
              </a:rPr>
              <a:t>Transport Layer Concepts</a:t>
            </a:r>
            <a:endParaRPr lang="en-US" sz="3200" dirty="0">
              <a:solidFill>
                <a:srgbClr val="CA6800"/>
              </a:solidFill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64574" y="1828801"/>
            <a:ext cx="8229600" cy="2351313"/>
          </a:xfrm>
        </p:spPr>
        <p:txBody>
          <a:bodyPr/>
          <a:lstStyle/>
          <a:p>
            <a:pPr marL="463550" indent="-46355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2400" i="1" dirty="0"/>
              <a:t>Multiplexing</a:t>
            </a:r>
          </a:p>
          <a:p>
            <a:pPr marL="863600" lvl="2" indent="-46355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2000" i="1" dirty="0">
                <a:ea typeface="+mn-ea"/>
                <a:cs typeface="+mn-cs"/>
              </a:rPr>
              <a:t>Multiplexing at sender: </a:t>
            </a:r>
            <a:r>
              <a:rPr lang="en-US" sz="2000" i="1" dirty="0" smtClean="0">
                <a:ea typeface="+mn-ea"/>
                <a:cs typeface="+mn-cs"/>
              </a:rPr>
              <a:t>Handles </a:t>
            </a:r>
            <a:r>
              <a:rPr lang="en-US" sz="2000" i="1" dirty="0">
                <a:ea typeface="+mn-ea"/>
                <a:cs typeface="+mn-cs"/>
              </a:rPr>
              <a:t>data from multiple sockets, </a:t>
            </a:r>
            <a:r>
              <a:rPr lang="en-US" sz="2000" i="1" dirty="0" smtClean="0">
                <a:ea typeface="+mn-ea"/>
                <a:cs typeface="+mn-cs"/>
              </a:rPr>
              <a:t>adds </a:t>
            </a:r>
            <a:r>
              <a:rPr lang="en-US" sz="2000" i="1" dirty="0">
                <a:ea typeface="+mn-ea"/>
                <a:cs typeface="+mn-cs"/>
              </a:rPr>
              <a:t>transport header (later used for demultiplexing)</a:t>
            </a:r>
            <a:endParaRPr lang="en-US" sz="2000" i="1" dirty="0" smtClean="0">
              <a:ea typeface="+mn-ea"/>
              <a:cs typeface="+mn-cs"/>
            </a:endParaRPr>
          </a:p>
          <a:p>
            <a:pPr marL="863600" lvl="2" indent="-46355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2000" i="1" dirty="0" smtClean="0">
                <a:ea typeface="+mn-ea"/>
                <a:cs typeface="+mn-cs"/>
              </a:rPr>
              <a:t>Demultiplexing </a:t>
            </a:r>
            <a:r>
              <a:rPr lang="en-US" sz="2000" i="1" dirty="0">
                <a:ea typeface="+mn-ea"/>
                <a:cs typeface="+mn-cs"/>
              </a:rPr>
              <a:t>at receiver: </a:t>
            </a:r>
            <a:r>
              <a:rPr lang="en-US" sz="2000" i="1" dirty="0" smtClean="0">
                <a:ea typeface="+mn-ea"/>
                <a:cs typeface="+mn-cs"/>
              </a:rPr>
              <a:t>Uses </a:t>
            </a:r>
            <a:r>
              <a:rPr lang="en-US" sz="2000" i="1" dirty="0">
                <a:ea typeface="+mn-ea"/>
                <a:cs typeface="+mn-cs"/>
              </a:rPr>
              <a:t>header info to deliver received segments to correct socket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35972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F46D84-E8CF-4D13-A768-565BF3159E6B}" type="slidenum">
              <a:rPr kumimoji="0" lang="fr-FR" sz="1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84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6-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85" y="2539389"/>
            <a:ext cx="7654083" cy="356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CA6800"/>
                </a:solidFill>
              </a:rPr>
              <a:t>Transport Layer Concepts</a:t>
            </a:r>
            <a:endParaRPr lang="en-US" sz="3200" dirty="0">
              <a:solidFill>
                <a:srgbClr val="CA6800"/>
              </a:solidFill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64574" y="1828801"/>
            <a:ext cx="8229600" cy="1714499"/>
          </a:xfrm>
        </p:spPr>
        <p:txBody>
          <a:bodyPr/>
          <a:lstStyle/>
          <a:p>
            <a:pPr marL="463550" indent="-46355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400" i="1" dirty="0"/>
              <a:t>Crash </a:t>
            </a:r>
            <a:r>
              <a:rPr lang="en-US" sz="2400" i="1" dirty="0" smtClean="0"/>
              <a:t>Recovery: </a:t>
            </a:r>
            <a:r>
              <a:rPr lang="en-US" sz="2400" i="1" dirty="0"/>
              <a:t>Different combinations of client and server </a:t>
            </a:r>
            <a:r>
              <a:rPr lang="en-US" sz="2400" i="1" dirty="0" smtClean="0"/>
              <a:t>strategies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35972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F46D84-E8CF-4D13-A768-565BF3159E6B}" type="slidenum">
              <a:rPr kumimoji="0" lang="fr-FR" sz="1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27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47157"/>
            <a:ext cx="9144000" cy="9906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Short Break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335972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F46D84-E8CF-4D13-A768-565BF3159E6B}" type="slidenum">
              <a:rPr kumimoji="0" lang="fr-FR" sz="1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2993571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Take 15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1969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CA6800"/>
                </a:solidFill>
              </a:rPr>
              <a:t>Transport Layer Port Numbers</a:t>
            </a:r>
            <a:endParaRPr lang="en-US" sz="3200" dirty="0">
              <a:solidFill>
                <a:srgbClr val="CA6800"/>
              </a:solidFill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48199" y="1845424"/>
            <a:ext cx="8229600" cy="4441075"/>
          </a:xfrm>
        </p:spPr>
        <p:txBody>
          <a:bodyPr/>
          <a:lstStyle/>
          <a:p>
            <a:pPr marL="463550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i="1" dirty="0" smtClean="0"/>
              <a:t>Most host OSs allow </a:t>
            </a:r>
            <a:r>
              <a:rPr lang="en-US" sz="2400" b="1" i="1" dirty="0" smtClean="0"/>
              <a:t>multiprocessing</a:t>
            </a:r>
            <a:r>
              <a:rPr lang="en-US" sz="2400" i="1" dirty="0" smtClean="0"/>
              <a:t> which allows more than one program to be active at same time</a:t>
            </a:r>
          </a:p>
          <a:p>
            <a:pPr marL="463550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i="1" dirty="0" smtClean="0"/>
              <a:t>Each active program gets share of CPU and RAM with all programs taking turns</a:t>
            </a:r>
          </a:p>
          <a:p>
            <a:pPr marL="463550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i="1" dirty="0" smtClean="0"/>
              <a:t>Transport of </a:t>
            </a:r>
            <a:br>
              <a:rPr lang="en-US" sz="2400" i="1" dirty="0" smtClean="0"/>
            </a:br>
            <a:r>
              <a:rPr lang="en-US" sz="2400" i="1" dirty="0" smtClean="0"/>
              <a:t>data packets </a:t>
            </a:r>
            <a:br>
              <a:rPr lang="en-US" sz="2400" i="1" dirty="0" smtClean="0"/>
            </a:br>
            <a:r>
              <a:rPr lang="en-US" sz="2400" i="1" dirty="0" smtClean="0"/>
              <a:t>similar</a:t>
            </a:r>
          </a:p>
          <a:p>
            <a:pPr marL="863600" lvl="1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000" i="1" dirty="0" smtClean="0"/>
              <a:t>Protocol </a:t>
            </a:r>
            <a:br>
              <a:rPr lang="en-US" sz="2000" i="1" dirty="0" smtClean="0"/>
            </a:br>
            <a:r>
              <a:rPr lang="en-US" sz="2000" i="1" dirty="0" smtClean="0"/>
              <a:t>identifies </a:t>
            </a:r>
            <a:br>
              <a:rPr lang="en-US" sz="2000" i="1" dirty="0" smtClean="0"/>
            </a:br>
            <a:r>
              <a:rPr lang="en-US" sz="2000" i="1" dirty="0" smtClean="0"/>
              <a:t>correct application process on destination host and uses </a:t>
            </a:r>
            <a:r>
              <a:rPr lang="en-US" sz="2000" b="1" i="1" dirty="0" smtClean="0"/>
              <a:t>port</a:t>
            </a:r>
            <a:r>
              <a:rPr lang="en-US" sz="2000" i="1" dirty="0" smtClean="0"/>
              <a:t> to identify communication session</a:t>
            </a:r>
            <a:endParaRPr lang="en-US" sz="2000" b="1" i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7679164" y="6324600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Figure 10-9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6324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Concept of Application-to-Application Flows Between Two Apps</a:t>
            </a:r>
            <a:endParaRPr lang="en-US" i="1" dirty="0"/>
          </a:p>
        </p:txBody>
      </p:sp>
      <p:pic>
        <p:nvPicPr>
          <p:cNvPr id="7" name="Picture 6" descr="10Fig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45333" y="3523712"/>
            <a:ext cx="5882329" cy="1946359"/>
          </a:xfrm>
          <a:prstGeom prst="rect">
            <a:avLst/>
          </a:prstGeom>
        </p:spPr>
      </p:pic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335972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F46D84-E8CF-4D13-A768-565BF3159E6B}" type="slidenum">
              <a:rPr kumimoji="0" lang="fr-FR" sz="1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91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01478"/>
            <a:ext cx="8229600" cy="790414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Class Agenda 11/20/15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945398"/>
            <a:ext cx="8229600" cy="5765368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Learning Objectives</a:t>
            </a:r>
          </a:p>
          <a:p>
            <a:pPr eaLnBrk="1" hangingPunct="1"/>
            <a:r>
              <a:rPr lang="en-US" altLang="en-US" sz="2800" dirty="0" smtClean="0"/>
              <a:t>Final exam in the next class</a:t>
            </a:r>
          </a:p>
          <a:p>
            <a:pPr eaLnBrk="1" hangingPunct="1"/>
            <a:r>
              <a:rPr lang="en-US" altLang="en-US" sz="2800" dirty="0" smtClean="0"/>
              <a:t>Next class is on 11/30/15.</a:t>
            </a:r>
          </a:p>
          <a:p>
            <a:pPr eaLnBrk="1" hangingPunct="1"/>
            <a:r>
              <a:rPr lang="en-US" altLang="en-US" sz="2800" dirty="0" smtClean="0"/>
              <a:t>Make up day for holiday</a:t>
            </a:r>
          </a:p>
          <a:p>
            <a:pPr eaLnBrk="1" hangingPunct="1"/>
            <a:r>
              <a:rPr lang="en-US" altLang="en-US" sz="2800" dirty="0" smtClean="0"/>
              <a:t>Lesson Presentation and Discussions</a:t>
            </a:r>
          </a:p>
          <a:p>
            <a:pPr eaLnBrk="1" hangingPunct="1"/>
            <a:r>
              <a:rPr lang="en-US" altLang="en-US" sz="2800" dirty="0" smtClean="0"/>
              <a:t>Lab Activities will be performed in class.</a:t>
            </a:r>
          </a:p>
          <a:p>
            <a:pPr eaLnBrk="1" hangingPunct="1"/>
            <a:r>
              <a:rPr lang="en-US" altLang="en-US" sz="2800" dirty="0" smtClean="0"/>
              <a:t>Assignments will be given in class. </a:t>
            </a:r>
          </a:p>
          <a:p>
            <a:pPr eaLnBrk="1" hangingPunct="1"/>
            <a:r>
              <a:rPr lang="en-US" altLang="en-US" sz="2800" dirty="0" smtClean="0"/>
              <a:t>Break Times. 10 Minutes break in every 1 Hour.</a:t>
            </a:r>
          </a:p>
          <a:p>
            <a:pPr eaLnBrk="1" hangingPunct="1"/>
            <a:r>
              <a:rPr lang="en-US" altLang="en-US" sz="2800" b="1" dirty="0" smtClean="0"/>
              <a:t>Note: Submit all Assignment and labs due today.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772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098" name="Picture 2"/>
          <p:cNvPicPr>
            <a:picLocks noChangeAspect="1" noChangeArrowheads="1"/>
          </p:cNvPicPr>
          <p:nvPr/>
        </p:nvPicPr>
        <p:blipFill>
          <a:blip r:embed="rId3" cstate="print"/>
          <a:srcRect r="6896"/>
          <a:stretch>
            <a:fillRect/>
          </a:stretch>
        </p:blipFill>
        <p:spPr bwMode="auto">
          <a:xfrm>
            <a:off x="153763" y="3727464"/>
            <a:ext cx="8875934" cy="205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CA6800"/>
                </a:solidFill>
              </a:rPr>
              <a:t>Transport Layer Port Numbers</a:t>
            </a:r>
            <a:endParaRPr lang="en-US" sz="3200" dirty="0">
              <a:solidFill>
                <a:srgbClr val="CA6800"/>
              </a:solidFill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64574" y="1828800"/>
            <a:ext cx="8229600" cy="2106386"/>
          </a:xfrm>
        </p:spPr>
        <p:txBody>
          <a:bodyPr/>
          <a:lstStyle/>
          <a:p>
            <a:pPr marL="463550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i="1" dirty="0" smtClean="0"/>
              <a:t>Port numbers identify application processes</a:t>
            </a:r>
          </a:p>
          <a:p>
            <a:pPr marL="463550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i="1" dirty="0" smtClean="0"/>
              <a:t>Example: 3 TCP communication sessions with TCP port numbers; Both hosts are using TCP port 1024 so have to use different TCP port numbers to identify separate communication sessions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7679164" y="6324600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Figure 10-10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6324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Three TCP Flows with Unique TCP Ports per Host</a:t>
            </a:r>
            <a:endParaRPr lang="en-US" i="1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335972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F46D84-E8CF-4D13-A768-565BF3159E6B}" type="slidenum">
              <a:rPr kumimoji="0" lang="fr-FR" sz="1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91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CA6800"/>
                </a:solidFill>
              </a:rPr>
              <a:t>Transport Layer Port Numbers</a:t>
            </a:r>
            <a:endParaRPr lang="en-US" sz="3200" dirty="0">
              <a:solidFill>
                <a:srgbClr val="CA6800"/>
              </a:solidFill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64574" y="1828800"/>
            <a:ext cx="8229600" cy="2227811"/>
          </a:xfrm>
        </p:spPr>
        <p:txBody>
          <a:bodyPr/>
          <a:lstStyle/>
          <a:p>
            <a:pPr marL="463550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i="1" dirty="0" smtClean="0"/>
              <a:t>Web browser software knows web servers should use port 80 by default</a:t>
            </a:r>
          </a:p>
          <a:p>
            <a:pPr marL="463550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i="1" dirty="0" smtClean="0"/>
              <a:t>Email client software knows that POP3 servers use TCP port 110 by default</a:t>
            </a:r>
            <a:endParaRPr lang="en-US" sz="2400" b="1" i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7679164" y="6324600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Figure 10-14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6324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Clients Send TCP Segments to Correct Well-Known Port Numbers</a:t>
            </a:r>
            <a:endParaRPr lang="en-US" i="1" dirty="0"/>
          </a:p>
        </p:txBody>
      </p:sp>
      <p:pic>
        <p:nvPicPr>
          <p:cNvPr id="392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517" y="3525705"/>
            <a:ext cx="7484786" cy="277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335972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F46D84-E8CF-4D13-A768-565BF3159E6B}" type="slidenum">
              <a:rPr kumimoji="0" lang="fr-FR" sz="1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91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CA6800"/>
                </a:solidFill>
              </a:rPr>
              <a:t>Transport Layer Port Numbers</a:t>
            </a:r>
            <a:endParaRPr lang="en-US" sz="3200" dirty="0">
              <a:solidFill>
                <a:srgbClr val="CA68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79164" y="6324600"/>
            <a:ext cx="1266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Table 10-1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6324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Common Application Protocols and Their Well-known Port Numbers</a:t>
            </a:r>
            <a:endParaRPr lang="en-US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68771" y="1780182"/>
          <a:ext cx="8646627" cy="4305663"/>
        </p:xfrm>
        <a:graphic>
          <a:graphicData uri="http://schemas.openxmlformats.org/drawingml/2006/table">
            <a:tbl>
              <a:tblPr/>
              <a:tblGrid>
                <a:gridCol w="1560022"/>
                <a:gridCol w="1354015"/>
                <a:gridCol w="1090247"/>
                <a:gridCol w="4642343"/>
              </a:tblGrid>
              <a:tr h="3926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Application Protocol 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505" marR="86505" marT="81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Transport Protocol 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505" marR="86505" marT="81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Port Number 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505" marR="86505" marT="81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Description 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505" marR="86505" marT="81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4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HTTP 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505" marR="86505" marT="81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TCP 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505" marR="86505" marT="81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80 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505" marR="86505" marT="81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Used by web browsers and web servers 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505" marR="86505" marT="81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4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Telnet 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505" marR="86505" marT="81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TCP 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505" marR="86505" marT="81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23 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505" marR="86505" marT="81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Used for terminal emulation 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505" marR="86505" marT="81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4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SSH 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505" marR="86505" marT="81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TCP 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505" marR="86505" marT="81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22 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505" marR="86505" marT="81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Used for secure terminal emulation 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505" marR="86505" marT="81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4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FTP 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505" marR="86505" marT="81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TCP 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505" marR="86505" marT="81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20, 21 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505" marR="86505" marT="81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Used for file transfer 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505" marR="86505" marT="81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4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DNS 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505" marR="86505" marT="81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UDP 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505" marR="86505" marT="81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53 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505" marR="86505" marT="81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Used for 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name-to-IP 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resolution 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505" marR="86505" marT="81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4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SMTP 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505" marR="86505" marT="81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TCP 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505" marR="86505" marT="81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25 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505" marR="86505" marT="81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Used to 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send 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Email 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505" marR="86505" marT="81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4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POP3 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505" marR="86505" marT="81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TCP 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505" marR="86505" marT="81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110 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505" marR="86505" marT="81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Used to receive Email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505" marR="86505" marT="81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4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IMAP 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505" marR="86505" marT="81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TCP 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505" marR="86505" marT="81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143 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505" marR="86505" marT="81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Used to receive Email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505" marR="86505" marT="81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6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SSL 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505" marR="86505" marT="81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TCP 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505" marR="86505" marT="81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443 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505" marR="86505" marT="81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Used to encrypt data for secure transactions 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505" marR="86505" marT="81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4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SNMP 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505" marR="86505" marT="81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UDP 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505" marR="86505" marT="81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161, 162 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505" marR="86505" marT="81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Used to manage TCP/IP networks 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505" marR="86505" marT="81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335972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F46D84-E8CF-4D13-A768-565BF3159E6B}" type="slidenum">
              <a:rPr kumimoji="0" lang="fr-FR" sz="1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91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CA6800"/>
                </a:solidFill>
              </a:rPr>
              <a:t>Transport Layer Port Numbers</a:t>
            </a:r>
            <a:endParaRPr lang="en-US" sz="3200" dirty="0">
              <a:solidFill>
                <a:srgbClr val="CA6800"/>
              </a:solidFill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64574" y="1828800"/>
            <a:ext cx="8229600" cy="1978429"/>
          </a:xfrm>
        </p:spPr>
        <p:txBody>
          <a:bodyPr/>
          <a:lstStyle/>
          <a:p>
            <a:pPr marL="463550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i="1" dirty="0" smtClean="0"/>
              <a:t>IANA regulates range of numbers for well known ports, dynamic ports, and registered ports</a:t>
            </a:r>
          </a:p>
          <a:p>
            <a:pPr marL="463550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i="1" dirty="0" smtClean="0"/>
              <a:t>Ranges apply to both TCP and UDP</a:t>
            </a:r>
            <a:endParaRPr lang="en-US" sz="2400" b="1" i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7679164" y="6324600"/>
            <a:ext cx="1266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Table 10-2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6324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Well-known, Registered, and Dynamic Port Numbers</a:t>
            </a:r>
            <a:endParaRPr lang="en-US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736267" y="4023360"/>
          <a:ext cx="5130046" cy="1463040"/>
        </p:xfrm>
        <a:graphic>
          <a:graphicData uri="http://schemas.openxmlformats.org/drawingml/2006/table">
            <a:tbl>
              <a:tblPr/>
              <a:tblGrid>
                <a:gridCol w="2040493"/>
                <a:gridCol w="3089553"/>
              </a:tblGrid>
              <a:tr h="36195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Type</a:t>
                      </a:r>
                    </a:p>
                  </a:txBody>
                  <a:tcPr marL="162878" marR="162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Port Number Range</a:t>
                      </a:r>
                    </a:p>
                  </a:txBody>
                  <a:tcPr marL="162878" marR="162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Well-known</a:t>
                      </a:r>
                    </a:p>
                  </a:txBody>
                  <a:tcPr marL="162878" marR="162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0 - 1023</a:t>
                      </a:r>
                    </a:p>
                  </a:txBody>
                  <a:tcPr marL="162878" marR="162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Registered</a:t>
                      </a:r>
                    </a:p>
                  </a:txBody>
                  <a:tcPr marL="162878" marR="162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1,024 – 49,151</a:t>
                      </a:r>
                    </a:p>
                  </a:txBody>
                  <a:tcPr marL="162878" marR="162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Dynamic</a:t>
                      </a:r>
                    </a:p>
                  </a:txBody>
                  <a:tcPr marL="162878" marR="162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49,153 – 65,535</a:t>
                      </a:r>
                    </a:p>
                  </a:txBody>
                  <a:tcPr marL="162878" marR="1628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335972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F46D84-E8CF-4D13-A768-565BF3159E6B}" type="slidenum">
              <a:rPr kumimoji="0" lang="fr-FR" sz="1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91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6052" y="2582485"/>
            <a:ext cx="6402378" cy="362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CA6800"/>
                </a:solidFill>
              </a:rPr>
              <a:t>Transport Layer Port Numbers</a:t>
            </a:r>
            <a:endParaRPr lang="en-US" sz="3200" dirty="0">
              <a:solidFill>
                <a:srgbClr val="CA6800"/>
              </a:solidFill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64574" y="1828800"/>
            <a:ext cx="8229600" cy="1147156"/>
          </a:xfrm>
        </p:spPr>
        <p:txBody>
          <a:bodyPr/>
          <a:lstStyle/>
          <a:p>
            <a:pPr marL="463550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i="1" dirty="0" smtClean="0"/>
              <a:t>Four returning messages with their respective port numbers</a:t>
            </a:r>
            <a:endParaRPr lang="en-US" sz="2400" b="1" i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7679164" y="6324600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Figure 10-19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6324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Port Numbers Reversed for TCP Segments in the Opposite Direction</a:t>
            </a:r>
            <a:endParaRPr lang="en-US" i="1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335972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F46D84-E8CF-4D13-A768-565BF3159E6B}" type="slidenum">
              <a:rPr kumimoji="0" lang="fr-FR" sz="1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91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458" name="Picture 2"/>
          <p:cNvPicPr>
            <a:picLocks noChangeAspect="1" noChangeArrowheads="1"/>
          </p:cNvPicPr>
          <p:nvPr/>
        </p:nvPicPr>
        <p:blipFill>
          <a:blip r:embed="rId3" cstate="print"/>
          <a:srcRect l="1778" r="1604"/>
          <a:stretch>
            <a:fillRect/>
          </a:stretch>
        </p:blipFill>
        <p:spPr bwMode="auto">
          <a:xfrm>
            <a:off x="3412671" y="3886200"/>
            <a:ext cx="561703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CA6800"/>
                </a:solidFill>
              </a:rPr>
              <a:t>Other Transport Functions: Segmentation</a:t>
            </a:r>
            <a:endParaRPr lang="en-US" sz="3200" dirty="0">
              <a:solidFill>
                <a:srgbClr val="CA6800"/>
              </a:solidFill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64574" y="1828799"/>
            <a:ext cx="8229600" cy="4082144"/>
          </a:xfrm>
        </p:spPr>
        <p:txBody>
          <a:bodyPr/>
          <a:lstStyle/>
          <a:p>
            <a:pPr marL="463550" indent="-463550">
              <a:spcBef>
                <a:spcPts val="600"/>
              </a:spcBef>
              <a:buFont typeface="Wingdings" pitchFamily="2" charset="2"/>
              <a:buChar char="q"/>
            </a:pPr>
            <a:r>
              <a:rPr lang="en-US" sz="2400" i="1" dirty="0" smtClean="0"/>
              <a:t>Packets restricted for size in TCP/IP network so use </a:t>
            </a:r>
            <a:r>
              <a:rPr lang="en-US" sz="2400" b="1" i="1" dirty="0" smtClean="0"/>
              <a:t>segmentation</a:t>
            </a:r>
            <a:r>
              <a:rPr lang="en-US" sz="2400" i="1" dirty="0" smtClean="0"/>
              <a:t> to break large data packages into smaller pieces</a:t>
            </a:r>
          </a:p>
          <a:p>
            <a:pPr marL="463550" indent="-463550">
              <a:spcBef>
                <a:spcPts val="600"/>
              </a:spcBef>
              <a:buFont typeface="Wingdings" pitchFamily="2" charset="2"/>
              <a:buChar char="q"/>
            </a:pPr>
            <a:r>
              <a:rPr lang="en-US" sz="2400" b="1" i="1" dirty="0" smtClean="0"/>
              <a:t>Maximum</a:t>
            </a:r>
            <a:r>
              <a:rPr lang="en-US" sz="2400" i="1" dirty="0" smtClean="0"/>
              <a:t> </a:t>
            </a:r>
            <a:r>
              <a:rPr lang="en-US" sz="2400" b="1" i="1" dirty="0" smtClean="0"/>
              <a:t>Transmission</a:t>
            </a:r>
            <a:r>
              <a:rPr lang="en-US" sz="2400" i="1" dirty="0" smtClean="0"/>
              <a:t> </a:t>
            </a:r>
            <a:r>
              <a:rPr lang="en-US" sz="2400" b="1" i="1" dirty="0" smtClean="0"/>
              <a:t>Unit</a:t>
            </a:r>
            <a:r>
              <a:rPr lang="en-US" sz="2400" i="1" dirty="0" smtClean="0"/>
              <a:t> (MTU): Maximum size of IP packet that can be sent out network device interface (e.g., router)</a:t>
            </a:r>
          </a:p>
          <a:p>
            <a:pPr marL="863600" lvl="1" indent="-463550">
              <a:spcBef>
                <a:spcPts val="600"/>
              </a:spcBef>
              <a:buFont typeface="Wingdings" pitchFamily="2" charset="2"/>
              <a:buChar char="q"/>
            </a:pPr>
            <a:r>
              <a:rPr lang="en-US" sz="2000" i="1" dirty="0" smtClean="0"/>
              <a:t>Based on interface’s </a:t>
            </a:r>
            <a:br>
              <a:rPr lang="en-US" sz="2000" i="1" dirty="0" smtClean="0"/>
            </a:br>
            <a:r>
              <a:rPr lang="en-US" sz="2000" i="1" dirty="0" smtClean="0"/>
              <a:t>Data Link protocol; </a:t>
            </a:r>
            <a:br>
              <a:rPr lang="en-US" sz="2000" i="1" dirty="0" smtClean="0"/>
            </a:br>
            <a:r>
              <a:rPr lang="en-US" sz="2000" i="1" dirty="0" smtClean="0"/>
              <a:t>example: Ethernet </a:t>
            </a:r>
            <a:br>
              <a:rPr lang="en-US" sz="2000" i="1" dirty="0" smtClean="0"/>
            </a:br>
            <a:r>
              <a:rPr lang="en-US" sz="2000" i="1" dirty="0" smtClean="0"/>
              <a:t>has MTU of 1500 </a:t>
            </a:r>
            <a:br>
              <a:rPr lang="en-US" sz="2000" i="1" dirty="0" smtClean="0"/>
            </a:br>
            <a:r>
              <a:rPr lang="en-US" sz="2000" i="1" dirty="0" smtClean="0"/>
              <a:t>bytes for TCP </a:t>
            </a:r>
            <a:endParaRPr lang="en-US" sz="2000" b="1" i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7679164" y="6324600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Figure 10-20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6324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IP MTU Concept on Ethernet Links</a:t>
            </a:r>
            <a:endParaRPr lang="en-US" i="1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335972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F46D84-E8CF-4D13-A768-565BF3159E6B}" type="slidenum">
              <a:rPr kumimoji="0" lang="fr-FR" sz="1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91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CA6800"/>
                </a:solidFill>
              </a:rPr>
              <a:t>Other Transport Functions</a:t>
            </a:r>
            <a:r>
              <a:rPr lang="en-US" sz="3200" dirty="0">
                <a:solidFill>
                  <a:srgbClr val="CA6800"/>
                </a:solidFill>
              </a:rPr>
              <a:t>: Connection Management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64574" y="1736950"/>
            <a:ext cx="8229600" cy="4653646"/>
          </a:xfrm>
        </p:spPr>
        <p:txBody>
          <a:bodyPr/>
          <a:lstStyle/>
          <a:p>
            <a:pPr marL="463550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i="1" dirty="0" smtClean="0"/>
              <a:t>TCP guarantees delivery and has error recovery built in (connection-oriented)</a:t>
            </a:r>
          </a:p>
          <a:p>
            <a:pPr marL="463550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i="1" dirty="0" smtClean="0"/>
              <a:t>To confirm destination received data, TCP uses acknowledgments for each segment received with no errors</a:t>
            </a:r>
          </a:p>
          <a:p>
            <a:pPr marL="863600" lvl="1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000" i="1" dirty="0" smtClean="0"/>
              <a:t>Example: Web server sends three TCP segments to web browser with sequence numbers (SEQ); client sends </a:t>
            </a:r>
            <a:br>
              <a:rPr lang="en-US" sz="2000" i="1" dirty="0" smtClean="0"/>
            </a:br>
            <a:r>
              <a:rPr lang="en-US" sz="2000" i="1" dirty="0" smtClean="0"/>
              <a:t>message back to server (ACK) stating all three segments received and to send next set of segments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35972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F46D84-E8CF-4D13-A768-565BF3159E6B}" type="slidenum">
              <a:rPr kumimoji="0" lang="fr-FR" sz="1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91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CA6800"/>
                </a:solidFill>
              </a:rPr>
              <a:t>Other Transport Functions: Connection Management</a:t>
            </a:r>
            <a:endParaRPr lang="en-US" sz="3200" dirty="0">
              <a:solidFill>
                <a:srgbClr val="CA6800"/>
              </a:solidFill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64574" y="1665510"/>
            <a:ext cx="8229600" cy="1220565"/>
          </a:xfrm>
        </p:spPr>
        <p:txBody>
          <a:bodyPr/>
          <a:lstStyle/>
          <a:p>
            <a:pPr marL="463550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i="1" dirty="0" smtClean="0">
                <a:ea typeface="ＭＳ Ｐゴシック" charset="0"/>
              </a:rPr>
              <a:t>Three-</a:t>
            </a:r>
            <a:r>
              <a:rPr lang="en-US" sz="2400" i="1" dirty="0">
                <a:ea typeface="ＭＳ Ｐゴシック" charset="0"/>
              </a:rPr>
              <a:t>way </a:t>
            </a:r>
            <a:r>
              <a:rPr lang="en-US" sz="2400" i="1" dirty="0" smtClean="0">
                <a:ea typeface="ＭＳ Ｐゴシック" charset="0"/>
              </a:rPr>
              <a:t>handshake</a:t>
            </a:r>
            <a:endParaRPr lang="en-US" sz="2400" i="1" dirty="0"/>
          </a:p>
        </p:txBody>
      </p:sp>
      <p:grpSp>
        <p:nvGrpSpPr>
          <p:cNvPr id="7" name="Group 6"/>
          <p:cNvGrpSpPr/>
          <p:nvPr/>
        </p:nvGrpSpPr>
        <p:grpSpPr>
          <a:xfrm>
            <a:off x="600086" y="2265921"/>
            <a:ext cx="8014493" cy="3829050"/>
            <a:chOff x="300038" y="1590675"/>
            <a:chExt cx="8574087" cy="4211638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 flipH="1">
              <a:off x="3282950" y="2314575"/>
              <a:ext cx="1588" cy="2470150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9" name="Group 102"/>
            <p:cNvGrpSpPr>
              <a:grpSpLocks/>
            </p:cNvGrpSpPr>
            <p:nvPr/>
          </p:nvGrpSpPr>
          <p:grpSpPr bwMode="auto">
            <a:xfrm>
              <a:off x="1096963" y="2241550"/>
              <a:ext cx="4694237" cy="955675"/>
              <a:chOff x="684" y="1363"/>
              <a:chExt cx="2957" cy="602"/>
            </a:xfrm>
          </p:grpSpPr>
          <p:sp>
            <p:nvSpPr>
              <p:cNvPr id="74" name="Line 10"/>
              <p:cNvSpPr>
                <a:spLocks noChangeShapeType="1"/>
              </p:cNvSpPr>
              <p:nvPr/>
            </p:nvSpPr>
            <p:spPr bwMode="auto">
              <a:xfrm>
                <a:off x="2062" y="1502"/>
                <a:ext cx="1579" cy="463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5" name="Rectangle 12"/>
              <p:cNvSpPr>
                <a:spLocks noChangeArrowheads="1"/>
              </p:cNvSpPr>
              <p:nvPr/>
            </p:nvSpPr>
            <p:spPr bwMode="auto">
              <a:xfrm>
                <a:off x="2518" y="1565"/>
                <a:ext cx="590" cy="2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6" name="Text Box 13"/>
              <p:cNvSpPr txBox="1">
                <a:spLocks noChangeArrowheads="1"/>
              </p:cNvSpPr>
              <p:nvPr/>
            </p:nvSpPr>
            <p:spPr bwMode="auto">
              <a:xfrm>
                <a:off x="2310" y="1624"/>
                <a:ext cx="1185" cy="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r>
                  <a:rPr lang="en-US" dirty="0"/>
                  <a:t>SYNbit=1, Seq=x</a:t>
                </a:r>
              </a:p>
            </p:txBody>
          </p:sp>
          <p:sp>
            <p:nvSpPr>
              <p:cNvPr id="77" name="Text Box 21"/>
              <p:cNvSpPr txBox="1">
                <a:spLocks noChangeArrowheads="1"/>
              </p:cNvSpPr>
              <p:nvPr/>
            </p:nvSpPr>
            <p:spPr bwMode="auto">
              <a:xfrm>
                <a:off x="684" y="1363"/>
                <a:ext cx="1356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r">
                  <a:lnSpc>
                    <a:spcPct val="90000"/>
                  </a:lnSpc>
                </a:pPr>
                <a:r>
                  <a:rPr lang="en-US" sz="1400" dirty="0"/>
                  <a:t>choose </a:t>
                </a:r>
                <a:r>
                  <a:rPr lang="en-US" sz="1400" dirty="0" smtClean="0"/>
                  <a:t>init </a:t>
                </a:r>
                <a:r>
                  <a:rPr lang="en-US" sz="1400" dirty="0"/>
                  <a:t>seq num, x</a:t>
                </a:r>
              </a:p>
              <a:p>
                <a:pPr algn="r">
                  <a:lnSpc>
                    <a:spcPct val="90000"/>
                  </a:lnSpc>
                </a:pPr>
                <a:r>
                  <a:rPr lang="en-US" sz="1400" dirty="0"/>
                  <a:t>send TCP SYN msg</a:t>
                </a:r>
              </a:p>
            </p:txBody>
          </p:sp>
        </p:grpSp>
        <p:sp>
          <p:nvSpPr>
            <p:cNvPr id="10" name="Line 22"/>
            <p:cNvSpPr>
              <a:spLocks noChangeShapeType="1"/>
            </p:cNvSpPr>
            <p:nvPr/>
          </p:nvSpPr>
          <p:spPr bwMode="auto">
            <a:xfrm flipH="1">
              <a:off x="5872163" y="2384425"/>
              <a:ext cx="1587" cy="3417888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1" name="Text Box 92"/>
            <p:cNvSpPr txBox="1">
              <a:spLocks noChangeArrowheads="1"/>
            </p:cNvSpPr>
            <p:nvPr/>
          </p:nvSpPr>
          <p:spPr bwMode="auto">
            <a:xfrm>
              <a:off x="8058150" y="5222875"/>
              <a:ext cx="7715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 dirty="0">
                  <a:solidFill>
                    <a:srgbClr val="CC0000"/>
                  </a:solidFill>
                </a:rPr>
                <a:t>ESTAB</a:t>
              </a:r>
            </a:p>
          </p:txBody>
        </p:sp>
        <p:grpSp>
          <p:nvGrpSpPr>
            <p:cNvPr id="12" name="Group 109"/>
            <p:cNvGrpSpPr>
              <a:grpSpLocks/>
            </p:cNvGrpSpPr>
            <p:nvPr/>
          </p:nvGrpSpPr>
          <p:grpSpPr bwMode="auto">
            <a:xfrm>
              <a:off x="3281363" y="2911475"/>
              <a:ext cx="4683124" cy="1425575"/>
              <a:chOff x="2060" y="1785"/>
              <a:chExt cx="2950" cy="898"/>
            </a:xfrm>
          </p:grpSpPr>
          <p:sp>
            <p:nvSpPr>
              <p:cNvPr id="70" name="Line 11"/>
              <p:cNvSpPr>
                <a:spLocks noChangeShapeType="1"/>
              </p:cNvSpPr>
              <p:nvPr/>
            </p:nvSpPr>
            <p:spPr bwMode="auto">
              <a:xfrm flipH="1">
                <a:off x="2060" y="2031"/>
                <a:ext cx="1580" cy="652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1" name="Rectangle 14"/>
              <p:cNvSpPr>
                <a:spLocks noChangeArrowheads="1"/>
              </p:cNvSpPr>
              <p:nvPr/>
            </p:nvSpPr>
            <p:spPr bwMode="auto">
              <a:xfrm>
                <a:off x="2381" y="2206"/>
                <a:ext cx="896" cy="3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" name="Text Box 83"/>
              <p:cNvSpPr txBox="1">
                <a:spLocks noChangeArrowheads="1"/>
              </p:cNvSpPr>
              <p:nvPr/>
            </p:nvSpPr>
            <p:spPr bwMode="auto">
              <a:xfrm>
                <a:off x="2159" y="2169"/>
                <a:ext cx="1666" cy="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r>
                  <a:rPr lang="en-US" dirty="0"/>
                  <a:t>SYNbit=1, Seq=y</a:t>
                </a:r>
              </a:p>
              <a:p>
                <a:r>
                  <a:rPr lang="en-US" dirty="0"/>
                  <a:t>ACKbit=1; ACKnum=x+1</a:t>
                </a:r>
              </a:p>
            </p:txBody>
          </p:sp>
          <p:sp>
            <p:nvSpPr>
              <p:cNvPr id="73" name="Text Box 93"/>
              <p:cNvSpPr txBox="1">
                <a:spLocks noChangeArrowheads="1"/>
              </p:cNvSpPr>
              <p:nvPr/>
            </p:nvSpPr>
            <p:spPr bwMode="auto">
              <a:xfrm>
                <a:off x="3676" y="1785"/>
                <a:ext cx="1334" cy="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l">
                  <a:lnSpc>
                    <a:spcPct val="90000"/>
                  </a:lnSpc>
                </a:pPr>
                <a:r>
                  <a:rPr lang="en-US" sz="1400" dirty="0"/>
                  <a:t>choose init seq num, y</a:t>
                </a:r>
              </a:p>
              <a:p>
                <a:pPr algn="l">
                  <a:lnSpc>
                    <a:spcPct val="90000"/>
                  </a:lnSpc>
                </a:pPr>
                <a:r>
                  <a:rPr lang="en-US" sz="1400" dirty="0"/>
                  <a:t>send TCP SYNACK</a:t>
                </a:r>
              </a:p>
              <a:p>
                <a:pPr algn="l">
                  <a:lnSpc>
                    <a:spcPct val="90000"/>
                  </a:lnSpc>
                </a:pPr>
                <a:r>
                  <a:rPr lang="en-US" sz="1400" dirty="0"/>
                  <a:t>msg, acking SYN</a:t>
                </a:r>
              </a:p>
            </p:txBody>
          </p:sp>
        </p:grpSp>
        <p:grpSp>
          <p:nvGrpSpPr>
            <p:cNvPr id="13" name="Group 110"/>
            <p:cNvGrpSpPr>
              <a:grpSpLocks/>
            </p:cNvGrpSpPr>
            <p:nvPr/>
          </p:nvGrpSpPr>
          <p:grpSpPr bwMode="auto">
            <a:xfrm>
              <a:off x="877888" y="4010026"/>
              <a:ext cx="6892924" cy="1428751"/>
              <a:chOff x="546" y="2477"/>
              <a:chExt cx="4342" cy="900"/>
            </a:xfrm>
          </p:grpSpPr>
          <p:sp>
            <p:nvSpPr>
              <p:cNvPr id="65" name="Line 84"/>
              <p:cNvSpPr>
                <a:spLocks noChangeShapeType="1"/>
              </p:cNvSpPr>
              <p:nvPr/>
            </p:nvSpPr>
            <p:spPr bwMode="auto">
              <a:xfrm>
                <a:off x="2073" y="2728"/>
                <a:ext cx="1579" cy="463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66" name="Rectangle 89"/>
              <p:cNvSpPr>
                <a:spLocks noChangeArrowheads="1"/>
              </p:cNvSpPr>
              <p:nvPr/>
            </p:nvSpPr>
            <p:spPr bwMode="auto">
              <a:xfrm>
                <a:off x="2486" y="2806"/>
                <a:ext cx="775" cy="2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7" name="Text Box 90"/>
              <p:cNvSpPr txBox="1">
                <a:spLocks noChangeArrowheads="1"/>
              </p:cNvSpPr>
              <p:nvPr/>
            </p:nvSpPr>
            <p:spPr bwMode="auto">
              <a:xfrm>
                <a:off x="2092" y="2852"/>
                <a:ext cx="1659" cy="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r>
                  <a:rPr lang="en-US" dirty="0"/>
                  <a:t>ACKbit=1, ACKnum=y+1</a:t>
                </a:r>
              </a:p>
            </p:txBody>
          </p:sp>
          <p:sp>
            <p:nvSpPr>
              <p:cNvPr id="68" name="Text Box 94"/>
              <p:cNvSpPr txBox="1">
                <a:spLocks noChangeArrowheads="1"/>
              </p:cNvSpPr>
              <p:nvPr/>
            </p:nvSpPr>
            <p:spPr bwMode="auto">
              <a:xfrm>
                <a:off x="546" y="2477"/>
                <a:ext cx="1498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r">
                  <a:lnSpc>
                    <a:spcPct val="90000"/>
                  </a:lnSpc>
                </a:pPr>
                <a:r>
                  <a:rPr lang="en-US" sz="1400" dirty="0"/>
                  <a:t>received SYNACK(x) </a:t>
                </a:r>
              </a:p>
              <a:p>
                <a:pPr algn="r">
                  <a:lnSpc>
                    <a:spcPct val="90000"/>
                  </a:lnSpc>
                </a:pPr>
                <a:r>
                  <a:rPr lang="en-US" sz="1400" dirty="0"/>
                  <a:t>indicates server is live;</a:t>
                </a:r>
              </a:p>
              <a:p>
                <a:pPr algn="r">
                  <a:lnSpc>
                    <a:spcPct val="90000"/>
                  </a:lnSpc>
                </a:pPr>
                <a:r>
                  <a:rPr lang="en-US" sz="1400" dirty="0"/>
                  <a:t>send ACK for SYNACK;</a:t>
                </a:r>
              </a:p>
              <a:p>
                <a:pPr algn="r">
                  <a:lnSpc>
                    <a:spcPct val="90000"/>
                  </a:lnSpc>
                </a:pPr>
                <a:r>
                  <a:rPr lang="en-US" sz="1400" dirty="0"/>
                  <a:t>this segment may contain </a:t>
                </a:r>
              </a:p>
              <a:p>
                <a:pPr algn="r">
                  <a:lnSpc>
                    <a:spcPct val="90000"/>
                  </a:lnSpc>
                </a:pPr>
                <a:r>
                  <a:rPr lang="en-US" sz="1400" dirty="0"/>
                  <a:t>client-to-server data</a:t>
                </a:r>
              </a:p>
            </p:txBody>
          </p:sp>
          <p:sp>
            <p:nvSpPr>
              <p:cNvPr id="69" name="Text Box 95"/>
              <p:cNvSpPr txBox="1">
                <a:spLocks noChangeArrowheads="1"/>
              </p:cNvSpPr>
              <p:nvPr/>
            </p:nvSpPr>
            <p:spPr bwMode="auto">
              <a:xfrm>
                <a:off x="3640" y="3042"/>
                <a:ext cx="1248" cy="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l">
                  <a:lnSpc>
                    <a:spcPct val="90000"/>
                  </a:lnSpc>
                </a:pPr>
                <a:r>
                  <a:rPr lang="en-US" sz="1400" dirty="0"/>
                  <a:t>received ACK(y) </a:t>
                </a:r>
              </a:p>
              <a:p>
                <a:pPr algn="l">
                  <a:lnSpc>
                    <a:spcPct val="90000"/>
                  </a:lnSpc>
                </a:pPr>
                <a:r>
                  <a:rPr lang="en-US" sz="1400" dirty="0"/>
                  <a:t>indicates client is live</a:t>
                </a:r>
              </a:p>
            </p:txBody>
          </p:sp>
        </p:grpSp>
        <p:grpSp>
          <p:nvGrpSpPr>
            <p:cNvPr id="14" name="Group 105"/>
            <p:cNvGrpSpPr>
              <a:grpSpLocks/>
            </p:cNvGrpSpPr>
            <p:nvPr/>
          </p:nvGrpSpPr>
          <p:grpSpPr bwMode="auto">
            <a:xfrm>
              <a:off x="300038" y="2279650"/>
              <a:ext cx="1030287" cy="700088"/>
              <a:chOff x="182" y="1387"/>
              <a:chExt cx="649" cy="441"/>
            </a:xfrm>
          </p:grpSpPr>
          <p:sp>
            <p:nvSpPr>
              <p:cNvPr id="63" name="Text Box 91"/>
              <p:cNvSpPr txBox="1">
                <a:spLocks noChangeArrowheads="1"/>
              </p:cNvSpPr>
              <p:nvPr/>
            </p:nvSpPr>
            <p:spPr bwMode="auto">
              <a:xfrm>
                <a:off x="182" y="1616"/>
                <a:ext cx="64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r>
                  <a:rPr lang="en-US" dirty="0"/>
                  <a:t>SYNSENT</a:t>
                </a:r>
              </a:p>
            </p:txBody>
          </p:sp>
          <p:sp>
            <p:nvSpPr>
              <p:cNvPr id="64" name="Line 103"/>
              <p:cNvSpPr>
                <a:spLocks noChangeShapeType="1"/>
              </p:cNvSpPr>
              <p:nvPr/>
            </p:nvSpPr>
            <p:spPr bwMode="auto">
              <a:xfrm>
                <a:off x="462" y="1387"/>
                <a:ext cx="0" cy="2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5" name="Group 111"/>
            <p:cNvGrpSpPr>
              <a:grpSpLocks/>
            </p:cNvGrpSpPr>
            <p:nvPr/>
          </p:nvGrpSpPr>
          <p:grpSpPr bwMode="auto">
            <a:xfrm>
              <a:off x="301625" y="2940050"/>
              <a:ext cx="771525" cy="1622425"/>
              <a:chOff x="183" y="1803"/>
              <a:chExt cx="486" cy="1022"/>
            </a:xfrm>
          </p:grpSpPr>
          <p:sp>
            <p:nvSpPr>
              <p:cNvPr id="61" name="Text Box 16"/>
              <p:cNvSpPr txBox="1">
                <a:spLocks noChangeArrowheads="1"/>
              </p:cNvSpPr>
              <p:nvPr/>
            </p:nvSpPr>
            <p:spPr bwMode="auto">
              <a:xfrm>
                <a:off x="183" y="2613"/>
                <a:ext cx="4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r>
                  <a:rPr lang="en-US" dirty="0">
                    <a:solidFill>
                      <a:srgbClr val="CC0000"/>
                    </a:solidFill>
                  </a:rPr>
                  <a:t>ESTAB</a:t>
                </a:r>
              </a:p>
            </p:txBody>
          </p:sp>
          <p:sp>
            <p:nvSpPr>
              <p:cNvPr id="62" name="Line 104"/>
              <p:cNvSpPr>
                <a:spLocks noChangeShapeType="1"/>
              </p:cNvSpPr>
              <p:nvPr/>
            </p:nvSpPr>
            <p:spPr bwMode="auto">
              <a:xfrm>
                <a:off x="465" y="1803"/>
                <a:ext cx="0" cy="7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6" name="Group 108"/>
            <p:cNvGrpSpPr>
              <a:grpSpLocks/>
            </p:cNvGrpSpPr>
            <p:nvPr/>
          </p:nvGrpSpPr>
          <p:grpSpPr bwMode="auto">
            <a:xfrm>
              <a:off x="7754938" y="2335213"/>
              <a:ext cx="1119187" cy="1192212"/>
              <a:chOff x="4878" y="1422"/>
              <a:chExt cx="705" cy="751"/>
            </a:xfrm>
          </p:grpSpPr>
          <p:sp>
            <p:nvSpPr>
              <p:cNvPr id="59" name="Text Box 99"/>
              <p:cNvSpPr txBox="1">
                <a:spLocks noChangeArrowheads="1"/>
              </p:cNvSpPr>
              <p:nvPr/>
            </p:nvSpPr>
            <p:spPr bwMode="auto">
              <a:xfrm>
                <a:off x="4878" y="1961"/>
                <a:ext cx="70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r>
                  <a:rPr lang="en-US" dirty="0"/>
                  <a:t>SYN RCVD</a:t>
                </a:r>
              </a:p>
            </p:txBody>
          </p:sp>
          <p:sp>
            <p:nvSpPr>
              <p:cNvPr id="60" name="Line 106"/>
              <p:cNvSpPr>
                <a:spLocks noChangeShapeType="1"/>
              </p:cNvSpPr>
              <p:nvPr/>
            </p:nvSpPr>
            <p:spPr bwMode="auto">
              <a:xfrm>
                <a:off x="5339" y="1422"/>
                <a:ext cx="0" cy="5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7" name="Line 107"/>
            <p:cNvSpPr>
              <a:spLocks noChangeShapeType="1"/>
            </p:cNvSpPr>
            <p:nvPr/>
          </p:nvSpPr>
          <p:spPr bwMode="auto">
            <a:xfrm>
              <a:off x="8469313" y="3536950"/>
              <a:ext cx="0" cy="17049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18" name="Group 113"/>
            <p:cNvGrpSpPr>
              <a:grpSpLocks/>
            </p:cNvGrpSpPr>
            <p:nvPr/>
          </p:nvGrpSpPr>
          <p:grpSpPr bwMode="auto">
            <a:xfrm>
              <a:off x="306388" y="1590675"/>
              <a:ext cx="8551862" cy="736600"/>
              <a:chOff x="193" y="1002"/>
              <a:chExt cx="5387" cy="464"/>
            </a:xfrm>
          </p:grpSpPr>
          <p:sp>
            <p:nvSpPr>
              <p:cNvPr id="19" name="Text Box 114"/>
              <p:cNvSpPr txBox="1">
                <a:spLocks noChangeArrowheads="1"/>
              </p:cNvSpPr>
              <p:nvPr/>
            </p:nvSpPr>
            <p:spPr bwMode="auto">
              <a:xfrm>
                <a:off x="195" y="1002"/>
                <a:ext cx="73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r"/>
                <a:r>
                  <a:rPr lang="en-US" i="1" dirty="0">
                    <a:solidFill>
                      <a:srgbClr val="000099"/>
                    </a:solidFill>
                  </a:rPr>
                  <a:t>client state</a:t>
                </a:r>
              </a:p>
              <a:p>
                <a:pPr algn="r"/>
                <a:endParaRPr lang="en-US" i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20" name="Text Box 115"/>
              <p:cNvSpPr txBox="1">
                <a:spLocks noChangeArrowheads="1"/>
              </p:cNvSpPr>
              <p:nvPr/>
            </p:nvSpPr>
            <p:spPr bwMode="auto">
              <a:xfrm>
                <a:off x="193" y="1243"/>
                <a:ext cx="53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r>
                  <a:rPr lang="en-US" dirty="0"/>
                  <a:t>LISTEN</a:t>
                </a:r>
              </a:p>
            </p:txBody>
          </p:sp>
          <p:sp>
            <p:nvSpPr>
              <p:cNvPr id="21" name="Text Box 116"/>
              <p:cNvSpPr txBox="1">
                <a:spLocks noChangeArrowheads="1"/>
              </p:cNvSpPr>
              <p:nvPr/>
            </p:nvSpPr>
            <p:spPr bwMode="auto">
              <a:xfrm>
                <a:off x="4800" y="1013"/>
                <a:ext cx="780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r"/>
                <a:r>
                  <a:rPr lang="en-US" i="1" dirty="0">
                    <a:solidFill>
                      <a:srgbClr val="000099"/>
                    </a:solidFill>
                  </a:rPr>
                  <a:t>server state</a:t>
                </a:r>
              </a:p>
              <a:p>
                <a:pPr algn="r"/>
                <a:endParaRPr lang="en-US" i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22" name="Text Box 117"/>
              <p:cNvSpPr txBox="1">
                <a:spLocks noChangeArrowheads="1"/>
              </p:cNvSpPr>
              <p:nvPr/>
            </p:nvSpPr>
            <p:spPr bwMode="auto">
              <a:xfrm>
                <a:off x="5038" y="1254"/>
                <a:ext cx="53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r>
                  <a:rPr lang="en-US" dirty="0"/>
                  <a:t>LISTEN</a:t>
                </a:r>
              </a:p>
            </p:txBody>
          </p:sp>
          <p:grpSp>
            <p:nvGrpSpPr>
              <p:cNvPr id="23" name="Group 118"/>
              <p:cNvGrpSpPr>
                <a:grpSpLocks/>
              </p:cNvGrpSpPr>
              <p:nvPr/>
            </p:nvGrpSpPr>
            <p:grpSpPr bwMode="auto">
              <a:xfrm>
                <a:off x="1914" y="1049"/>
                <a:ext cx="405" cy="378"/>
                <a:chOff x="-44" y="1473"/>
                <a:chExt cx="981" cy="1105"/>
              </a:xfrm>
            </p:grpSpPr>
            <p:pic>
              <p:nvPicPr>
                <p:cNvPr id="57" name="Picture 119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8" name="Freeform 120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24" name="Group 121"/>
              <p:cNvGrpSpPr>
                <a:grpSpLocks/>
              </p:cNvGrpSpPr>
              <p:nvPr/>
            </p:nvGrpSpPr>
            <p:grpSpPr bwMode="auto">
              <a:xfrm>
                <a:off x="3572" y="1051"/>
                <a:ext cx="212" cy="323"/>
                <a:chOff x="4140" y="429"/>
                <a:chExt cx="1425" cy="2396"/>
              </a:xfrm>
            </p:grpSpPr>
            <p:sp>
              <p:nvSpPr>
                <p:cNvPr id="25" name="Freeform 122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17 w 354"/>
                    <a:gd name="T1" fmla="*/ 0 h 2742"/>
                    <a:gd name="T2" fmla="*/ 93 w 354"/>
                    <a:gd name="T3" fmla="*/ 114 h 2742"/>
                    <a:gd name="T4" fmla="*/ 91 w 354"/>
                    <a:gd name="T5" fmla="*/ 881 h 2742"/>
                    <a:gd name="T6" fmla="*/ 0 w 354"/>
                    <a:gd name="T7" fmla="*/ 921 h 2742"/>
                    <a:gd name="T8" fmla="*/ 17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" name="Rectangle 123"/>
                <p:cNvSpPr>
                  <a:spLocks noChangeArrowheads="1"/>
                </p:cNvSpPr>
                <p:nvPr/>
              </p:nvSpPr>
              <p:spPr bwMode="auto">
                <a:xfrm>
                  <a:off x="4207" y="429"/>
                  <a:ext cx="1049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7" name="Freeform 124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56 w 211"/>
                    <a:gd name="T3" fmla="*/ 73 h 2537"/>
                    <a:gd name="T4" fmla="*/ 2 w 211"/>
                    <a:gd name="T5" fmla="*/ 839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" name="Freeform 125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87 w 328"/>
                    <a:gd name="T3" fmla="*/ 43 h 226"/>
                    <a:gd name="T4" fmla="*/ 87 w 328"/>
                    <a:gd name="T5" fmla="*/ 77 h 226"/>
                    <a:gd name="T6" fmla="*/ 0 w 328"/>
                    <a:gd name="T7" fmla="*/ 34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" name="Rectangle 126"/>
                <p:cNvSpPr>
                  <a:spLocks noChangeArrowheads="1"/>
                </p:cNvSpPr>
                <p:nvPr/>
              </p:nvSpPr>
              <p:spPr bwMode="auto">
                <a:xfrm>
                  <a:off x="4214" y="696"/>
                  <a:ext cx="592" cy="45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grpSp>
              <p:nvGrpSpPr>
                <p:cNvPr id="30" name="Group 127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55" name="AutoShape 128"/>
                  <p:cNvSpPr>
                    <a:spLocks noChangeArrowheads="1"/>
                  </p:cNvSpPr>
                  <p:nvPr/>
                </p:nvSpPr>
                <p:spPr bwMode="auto">
                  <a:xfrm>
                    <a:off x="617" y="2566"/>
                    <a:ext cx="721" cy="14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6" name="AutoShape 129"/>
                  <p:cNvSpPr>
                    <a:spLocks noChangeArrowheads="1"/>
                  </p:cNvSpPr>
                  <p:nvPr/>
                </p:nvSpPr>
                <p:spPr bwMode="auto">
                  <a:xfrm>
                    <a:off x="634" y="2581"/>
                    <a:ext cx="688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31" name="Rectangle 130"/>
                <p:cNvSpPr>
                  <a:spLocks noChangeArrowheads="1"/>
                </p:cNvSpPr>
                <p:nvPr/>
              </p:nvSpPr>
              <p:spPr bwMode="auto">
                <a:xfrm>
                  <a:off x="4221" y="1022"/>
                  <a:ext cx="598" cy="45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grpSp>
              <p:nvGrpSpPr>
                <p:cNvPr id="32" name="Group 131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53" name="AutoShape 132"/>
                  <p:cNvSpPr>
                    <a:spLocks noChangeArrowheads="1"/>
                  </p:cNvSpPr>
                  <p:nvPr/>
                </p:nvSpPr>
                <p:spPr bwMode="auto">
                  <a:xfrm>
                    <a:off x="611" y="2567"/>
                    <a:ext cx="730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4" name="AutoShape 133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2"/>
                    <a:ext cx="696" cy="108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33" name="Rectangle 134"/>
                <p:cNvSpPr>
                  <a:spLocks noChangeArrowheads="1"/>
                </p:cNvSpPr>
                <p:nvPr/>
              </p:nvSpPr>
              <p:spPr bwMode="auto">
                <a:xfrm>
                  <a:off x="4214" y="1356"/>
                  <a:ext cx="598" cy="45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4" name="Rectangle 135"/>
                <p:cNvSpPr>
                  <a:spLocks noChangeArrowheads="1"/>
                </p:cNvSpPr>
                <p:nvPr/>
              </p:nvSpPr>
              <p:spPr bwMode="auto">
                <a:xfrm>
                  <a:off x="4227" y="1653"/>
                  <a:ext cx="598" cy="5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grpSp>
              <p:nvGrpSpPr>
                <p:cNvPr id="35" name="Group 136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51" name="AutoShape 137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71"/>
                    <a:ext cx="720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2" name="AutoShape 138"/>
                  <p:cNvSpPr>
                    <a:spLocks noChangeArrowheads="1"/>
                  </p:cNvSpPr>
                  <p:nvPr/>
                </p:nvSpPr>
                <p:spPr bwMode="auto">
                  <a:xfrm>
                    <a:off x="635" y="2585"/>
                    <a:ext cx="687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36" name="Freeform 139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87 w 328"/>
                    <a:gd name="T3" fmla="*/ 42 h 226"/>
                    <a:gd name="T4" fmla="*/ 87 w 328"/>
                    <a:gd name="T5" fmla="*/ 75 h 226"/>
                    <a:gd name="T6" fmla="*/ 0 w 328"/>
                    <a:gd name="T7" fmla="*/ 3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37" name="Group 140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49" name="AutoShape 141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8"/>
                    <a:ext cx="728" cy="141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0" name="AutoShape 142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2"/>
                    <a:ext cx="695" cy="111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38" name="Rectangle 143"/>
                <p:cNvSpPr>
                  <a:spLocks noChangeArrowheads="1"/>
                </p:cNvSpPr>
                <p:nvPr/>
              </p:nvSpPr>
              <p:spPr bwMode="auto">
                <a:xfrm>
                  <a:off x="5249" y="429"/>
                  <a:ext cx="67" cy="2292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9" name="Freeform 144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77 w 296"/>
                    <a:gd name="T3" fmla="*/ 47 h 256"/>
                    <a:gd name="T4" fmla="*/ 78 w 296"/>
                    <a:gd name="T5" fmla="*/ 85 h 256"/>
                    <a:gd name="T6" fmla="*/ 0 w 296"/>
                    <a:gd name="T7" fmla="*/ 3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0" name="Freeform 145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81 w 304"/>
                    <a:gd name="T3" fmla="*/ 55 h 288"/>
                    <a:gd name="T4" fmla="*/ 76 w 304"/>
                    <a:gd name="T5" fmla="*/ 97 h 288"/>
                    <a:gd name="T6" fmla="*/ 2 w 304"/>
                    <a:gd name="T7" fmla="*/ 42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1" name="Oval 146"/>
                <p:cNvSpPr>
                  <a:spLocks noChangeArrowheads="1"/>
                </p:cNvSpPr>
                <p:nvPr/>
              </p:nvSpPr>
              <p:spPr bwMode="auto">
                <a:xfrm>
                  <a:off x="5518" y="2610"/>
                  <a:ext cx="47" cy="9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2" name="Freeform 147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36 h 240"/>
                    <a:gd name="T2" fmla="*/ 2 w 306"/>
                    <a:gd name="T3" fmla="*/ 81 h 240"/>
                    <a:gd name="T4" fmla="*/ 81 w 306"/>
                    <a:gd name="T5" fmla="*/ 37 h 240"/>
                    <a:gd name="T6" fmla="*/ 78 w 306"/>
                    <a:gd name="T7" fmla="*/ 0 h 240"/>
                    <a:gd name="T8" fmla="*/ 0 w 306"/>
                    <a:gd name="T9" fmla="*/ 36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3" name="AutoShape 148"/>
                <p:cNvSpPr>
                  <a:spLocks noChangeArrowheads="1"/>
                </p:cNvSpPr>
                <p:nvPr/>
              </p:nvSpPr>
              <p:spPr bwMode="auto">
                <a:xfrm>
                  <a:off x="4140" y="2677"/>
                  <a:ext cx="1196" cy="14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4" name="AutoShape 149"/>
                <p:cNvSpPr>
                  <a:spLocks noChangeArrowheads="1"/>
                </p:cNvSpPr>
                <p:nvPr/>
              </p:nvSpPr>
              <p:spPr bwMode="auto">
                <a:xfrm>
                  <a:off x="4207" y="2714"/>
                  <a:ext cx="1069" cy="8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5" name="Oval 150"/>
                <p:cNvSpPr>
                  <a:spLocks noChangeArrowheads="1"/>
                </p:cNvSpPr>
                <p:nvPr/>
              </p:nvSpPr>
              <p:spPr bwMode="auto">
                <a:xfrm>
                  <a:off x="4308" y="2380"/>
                  <a:ext cx="155" cy="148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6" name="Oval 151"/>
                <p:cNvSpPr>
                  <a:spLocks noChangeArrowheads="1"/>
                </p:cNvSpPr>
                <p:nvPr/>
              </p:nvSpPr>
              <p:spPr bwMode="auto">
                <a:xfrm>
                  <a:off x="4483" y="2387"/>
                  <a:ext cx="161" cy="14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 dirty="0">
                    <a:solidFill>
                      <a:srgbClr val="FF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7" name="Oval 152"/>
                <p:cNvSpPr>
                  <a:spLocks noChangeArrowheads="1"/>
                </p:cNvSpPr>
                <p:nvPr/>
              </p:nvSpPr>
              <p:spPr bwMode="auto">
                <a:xfrm>
                  <a:off x="4664" y="2380"/>
                  <a:ext cx="155" cy="141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8" name="Rectangle 153"/>
                <p:cNvSpPr>
                  <a:spLocks noChangeArrowheads="1"/>
                </p:cNvSpPr>
                <p:nvPr/>
              </p:nvSpPr>
              <p:spPr bwMode="auto">
                <a:xfrm>
                  <a:off x="5061" y="1838"/>
                  <a:ext cx="87" cy="757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8" name="Rectangle 5"/>
          <p:cNvSpPr txBox="1">
            <a:spLocks noChangeArrowheads="1"/>
          </p:cNvSpPr>
          <p:nvPr/>
        </p:nvSpPr>
        <p:spPr bwMode="auto">
          <a:xfrm>
            <a:off x="335972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F46D84-E8CF-4D13-A768-565BF3159E6B}" type="slidenum">
              <a:rPr kumimoji="0" lang="fr-FR" sz="1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60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pPr algn="l"/>
            <a:r>
              <a:rPr lang="en-US" sz="3200" dirty="0">
                <a:solidFill>
                  <a:srgbClr val="CA6800"/>
                </a:solidFill>
              </a:rPr>
              <a:t>Other Transport Functions: Connection Management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64574" y="1845129"/>
            <a:ext cx="8229600" cy="3892328"/>
          </a:xfrm>
        </p:spPr>
        <p:txBody>
          <a:bodyPr/>
          <a:lstStyle/>
          <a:p>
            <a:pPr marL="463550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i="1" dirty="0">
                <a:ea typeface="ＭＳ Ｐゴシック" charset="0"/>
              </a:rPr>
              <a:t>Congestion </a:t>
            </a:r>
            <a:r>
              <a:rPr lang="en-US" sz="2400" i="1" dirty="0" smtClean="0">
                <a:ea typeface="ＭＳ Ｐゴシック" charset="0"/>
              </a:rPr>
              <a:t>control: </a:t>
            </a:r>
            <a:r>
              <a:rPr lang="en-US" altLang="ja-JP" sz="2400" i="1" dirty="0" smtClean="0">
                <a:ea typeface="ＭＳ Ｐゴシック" charset="0"/>
              </a:rPr>
              <a:t>Too </a:t>
            </a:r>
            <a:r>
              <a:rPr lang="en-US" altLang="ja-JP" sz="2400" i="1" dirty="0">
                <a:ea typeface="ＭＳ Ｐゴシック" charset="0"/>
              </a:rPr>
              <a:t>many sources sending too much data too fast for network to </a:t>
            </a:r>
            <a:r>
              <a:rPr lang="en-US" altLang="ja-JP" sz="2400" i="1" dirty="0" smtClean="0">
                <a:ea typeface="ＭＳ Ｐゴシック" charset="0"/>
              </a:rPr>
              <a:t>handle</a:t>
            </a:r>
          </a:p>
          <a:p>
            <a:pPr marL="463550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i="1" dirty="0" smtClean="0">
                <a:ea typeface="ＭＳ Ｐゴシック" charset="0"/>
              </a:rPr>
              <a:t>Different from flow control!</a:t>
            </a:r>
          </a:p>
          <a:p>
            <a:pPr marL="463550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i="1" dirty="0" smtClean="0">
                <a:ea typeface="ＭＳ Ｐゴシック" charset="0"/>
              </a:rPr>
              <a:t>Manifestations</a:t>
            </a:r>
            <a:endParaRPr lang="en-US" sz="2400" i="1" dirty="0">
              <a:ea typeface="ＭＳ Ｐゴシック" charset="0"/>
            </a:endParaRPr>
          </a:p>
          <a:p>
            <a:pPr marL="863600" lvl="1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000" i="1" dirty="0" smtClean="0"/>
              <a:t>Lost </a:t>
            </a:r>
            <a:r>
              <a:rPr lang="en-US" sz="2000" i="1" dirty="0"/>
              <a:t>packets (buffer overflow at routers)</a:t>
            </a:r>
          </a:p>
          <a:p>
            <a:pPr marL="863600" lvl="1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000" i="1" dirty="0"/>
              <a:t>L</a:t>
            </a:r>
            <a:r>
              <a:rPr lang="en-US" sz="2000" i="1" dirty="0" smtClean="0"/>
              <a:t>ong </a:t>
            </a:r>
            <a:r>
              <a:rPr lang="en-US" sz="2000" i="1" dirty="0"/>
              <a:t>delays (queuing in router buffers)</a:t>
            </a:r>
          </a:p>
          <a:p>
            <a:pPr marL="463550" indent="-463550">
              <a:spcBef>
                <a:spcPts val="1200"/>
              </a:spcBef>
              <a:buFont typeface="Wingdings" pitchFamily="2" charset="2"/>
              <a:buChar char="q"/>
            </a:pPr>
            <a:endParaRPr lang="en-US" sz="2400" i="1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35972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F46D84-E8CF-4D13-A768-565BF3159E6B}" type="slidenum">
              <a:rPr kumimoji="0" lang="fr-FR" sz="1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47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pPr algn="l"/>
            <a:r>
              <a:rPr lang="en-US" sz="3200" dirty="0">
                <a:solidFill>
                  <a:srgbClr val="CA6800"/>
                </a:solidFill>
              </a:rPr>
              <a:t>Other Transport Functions: Connection Management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64574" y="1845129"/>
            <a:ext cx="8229600" cy="3892328"/>
          </a:xfrm>
        </p:spPr>
        <p:txBody>
          <a:bodyPr/>
          <a:lstStyle/>
          <a:p>
            <a:pPr marL="463550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i="1" dirty="0" smtClean="0">
                <a:ea typeface="ＭＳ Ｐゴシック" charset="0"/>
              </a:rPr>
              <a:t>UDP: Connectionless protocol</a:t>
            </a:r>
          </a:p>
          <a:p>
            <a:pPr marL="863600" lvl="1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000" i="1" dirty="0" smtClean="0">
                <a:ea typeface="ＭＳ Ｐゴシック" charset="0"/>
              </a:rPr>
              <a:t>Does not use acknowledgements</a:t>
            </a:r>
          </a:p>
          <a:p>
            <a:pPr marL="863600" lvl="1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000" i="1" dirty="0" smtClean="0">
                <a:ea typeface="ＭＳ Ｐゴシック" charset="0"/>
              </a:rPr>
              <a:t>Does not use sequencing</a:t>
            </a:r>
          </a:p>
          <a:p>
            <a:pPr marL="863600" lvl="1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000" i="1" dirty="0" smtClean="0">
                <a:ea typeface="ＭＳ Ｐゴシック" charset="0"/>
              </a:rPr>
              <a:t>Will not retransmit missing datagrams</a:t>
            </a:r>
          </a:p>
          <a:p>
            <a:pPr marL="463550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i="1" dirty="0" smtClean="0">
                <a:ea typeface="ＭＳ Ｐゴシック" charset="0"/>
              </a:rPr>
              <a:t>Considered less reliable than TCP</a:t>
            </a:r>
            <a:endParaRPr lang="en-US" sz="2400" i="1" dirty="0">
              <a:ea typeface="ＭＳ Ｐゴシック" charset="0"/>
            </a:endParaRPr>
          </a:p>
          <a:p>
            <a:pPr marL="463550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i="1" dirty="0" smtClean="0">
                <a:ea typeface="ＭＳ Ｐゴシック" charset="0"/>
              </a:rPr>
              <a:t>Has much less overhead than TCP</a:t>
            </a:r>
          </a:p>
          <a:p>
            <a:pPr marL="463550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i="1" dirty="0" smtClean="0">
                <a:ea typeface="ＭＳ Ｐゴシック" charset="0"/>
              </a:rPr>
              <a:t>Much faster than TCP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35972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F46D84-E8CF-4D13-A768-565BF3159E6B}" type="slidenum">
              <a:rPr kumimoji="0" lang="fr-FR" sz="1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47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7775575" cy="609600"/>
          </a:xfrm>
        </p:spPr>
        <p:txBody>
          <a:bodyPr/>
          <a:lstStyle/>
          <a:p>
            <a:pPr algn="l" eaLnBrk="1" hangingPunct="1"/>
            <a:r>
              <a:rPr lang="fr-CA" sz="3600" dirty="0" smtClean="0">
                <a:solidFill>
                  <a:srgbClr val="CA6800"/>
                </a:solidFill>
              </a:rPr>
              <a:t>Objectives</a:t>
            </a:r>
            <a:endParaRPr lang="fr-FR" sz="3600" dirty="0" smtClean="0">
              <a:solidFill>
                <a:srgbClr val="CA68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4574" y="1828800"/>
            <a:ext cx="8229600" cy="4038600"/>
          </a:xfrm>
        </p:spPr>
        <p:txBody>
          <a:bodyPr/>
          <a:lstStyle/>
          <a:p>
            <a:pPr marL="463550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i="1" dirty="0" smtClean="0"/>
              <a:t>Use network tools to monitor protocols and traffic characteristics.</a:t>
            </a:r>
          </a:p>
          <a:p>
            <a:pPr marL="463550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i="1" dirty="0" smtClean="0"/>
              <a:t>Define how data logically moves through networks.</a:t>
            </a:r>
          </a:p>
          <a:p>
            <a:pPr marL="463550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i="1" dirty="0" smtClean="0"/>
              <a:t>Compare and contrast TCP and UDP transportation techniques.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335972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F46D84-E8CF-4D13-A768-565BF3159E6B}" type="slidenum">
              <a:rPr kumimoji="0" lang="fr-FR" sz="1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CA6800"/>
                </a:solidFill>
              </a:rPr>
              <a:t>Other Transport Functions: Error Recovery</a:t>
            </a:r>
            <a:endParaRPr lang="en-US" sz="3200" dirty="0">
              <a:solidFill>
                <a:srgbClr val="CA6800"/>
              </a:solidFill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64574" y="1828800"/>
            <a:ext cx="8229600" cy="4038600"/>
          </a:xfrm>
        </p:spPr>
        <p:txBody>
          <a:bodyPr/>
          <a:lstStyle/>
          <a:p>
            <a:pPr marL="463550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i="1" dirty="0" smtClean="0"/>
              <a:t>TCP error recovery uses SEQ and ACK packets</a:t>
            </a:r>
          </a:p>
          <a:p>
            <a:pPr marL="681038" lvl="1" indent="-280988">
              <a:spcBef>
                <a:spcPts val="1200"/>
              </a:spcBef>
              <a:buFont typeface="+mj-lt"/>
              <a:buAutoNum type="arabicPeriod"/>
            </a:pPr>
            <a:r>
              <a:rPr lang="en-US" sz="2000" i="1" dirty="0" smtClean="0"/>
              <a:t>Data sent from source in TCP segments with sequence numbers</a:t>
            </a:r>
          </a:p>
          <a:p>
            <a:pPr marL="681038" lvl="1" indent="-280988">
              <a:spcBef>
                <a:spcPts val="1200"/>
              </a:spcBef>
              <a:buFont typeface="+mj-lt"/>
              <a:buAutoNum type="arabicPeriod"/>
            </a:pPr>
            <a:r>
              <a:rPr lang="en-US" sz="2000" i="1" dirty="0" smtClean="0"/>
              <a:t>Source expects to receive ACK from destination with next sequence number</a:t>
            </a:r>
          </a:p>
          <a:p>
            <a:pPr marL="681038" lvl="1" indent="-280988">
              <a:spcBef>
                <a:spcPts val="1200"/>
              </a:spcBef>
              <a:buFont typeface="+mj-lt"/>
              <a:buAutoNum type="arabicPeriod"/>
            </a:pPr>
            <a:r>
              <a:rPr lang="en-US" sz="2000" i="1" dirty="0" smtClean="0"/>
              <a:t>If source does not receive ACK with expected value or receives no ACK at all in reasonable time, retransmits TCP segments</a:t>
            </a:r>
            <a:endParaRPr lang="en-US" sz="2000" b="1" i="1" dirty="0" smtClean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35972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F46D84-E8CF-4D13-A768-565BF3159E6B}" type="slidenum">
              <a:rPr kumimoji="0" lang="fr-FR" sz="1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91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554" name="Picture 2"/>
          <p:cNvPicPr>
            <a:picLocks noChangeAspect="1" noChangeArrowheads="1"/>
          </p:cNvPicPr>
          <p:nvPr/>
        </p:nvPicPr>
        <p:blipFill>
          <a:blip r:embed="rId4" cstate="print"/>
          <a:srcRect l="3846" r="3909"/>
          <a:stretch>
            <a:fillRect/>
          </a:stretch>
        </p:blipFill>
        <p:spPr bwMode="auto">
          <a:xfrm>
            <a:off x="2671531" y="3854327"/>
            <a:ext cx="6472469" cy="241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CA6800"/>
                </a:solidFill>
              </a:rPr>
              <a:t>Other Transport Functions: Error Recovery</a:t>
            </a:r>
            <a:endParaRPr lang="en-US" sz="3200" dirty="0">
              <a:solidFill>
                <a:srgbClr val="CA6800"/>
              </a:solidFill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64574" y="1828799"/>
            <a:ext cx="8229600" cy="4523015"/>
          </a:xfrm>
        </p:spPr>
        <p:txBody>
          <a:bodyPr/>
          <a:lstStyle/>
          <a:p>
            <a:pPr marL="463550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i="1" dirty="0" smtClean="0"/>
              <a:t>When receiving host gets some, but not all segments, can send back ACK but with value that tells sender to retransmit some data</a:t>
            </a:r>
          </a:p>
          <a:p>
            <a:pPr marL="463550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i="1" dirty="0" smtClean="0"/>
              <a:t>Example: Second TCP segment has bit errors that occurred during its trip through network so destination router </a:t>
            </a:r>
            <a:br>
              <a:rPr lang="en-US" sz="2400" i="1" dirty="0" smtClean="0"/>
            </a:br>
            <a:r>
              <a:rPr lang="en-US" sz="2400" i="1" dirty="0" smtClean="0"/>
              <a:t>discards </a:t>
            </a:r>
            <a:br>
              <a:rPr lang="en-US" sz="2400" i="1" dirty="0" smtClean="0"/>
            </a:br>
            <a:r>
              <a:rPr lang="en-US" sz="2400" i="1" dirty="0" smtClean="0"/>
              <a:t>TCP </a:t>
            </a:r>
            <a:br>
              <a:rPr lang="en-US" sz="2400" i="1" dirty="0" smtClean="0"/>
            </a:br>
            <a:r>
              <a:rPr lang="en-US" sz="2400" i="1" dirty="0" smtClean="0"/>
              <a:t>segment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7679164" y="6324600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Figure 10-24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6324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An Example with an Error; the Recovery Happens Later</a:t>
            </a:r>
            <a:endParaRPr lang="en-US" i="1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335972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F46D84-E8CF-4D13-A768-565BF3159E6B}" type="slidenum">
              <a:rPr kumimoji="0" lang="fr-FR" sz="1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91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CA6800"/>
                </a:solidFill>
              </a:rPr>
              <a:t>Comparing TCP and UDP</a:t>
            </a:r>
            <a:endParaRPr lang="en-US" sz="3200" dirty="0">
              <a:solidFill>
                <a:srgbClr val="CA6800"/>
              </a:solidFill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64574" y="1828799"/>
            <a:ext cx="8229600" cy="4359729"/>
          </a:xfrm>
        </p:spPr>
        <p:txBody>
          <a:bodyPr/>
          <a:lstStyle/>
          <a:p>
            <a:pPr marL="463550" indent="-463550">
              <a:spcBef>
                <a:spcPts val="600"/>
              </a:spcBef>
              <a:buFont typeface="Wingdings" pitchFamily="2" charset="2"/>
              <a:buChar char="q"/>
            </a:pPr>
            <a:r>
              <a:rPr lang="en-US" sz="2400" i="1" dirty="0"/>
              <a:t>TCP </a:t>
            </a:r>
            <a:r>
              <a:rPr lang="en-US" sz="2400" i="1" dirty="0" smtClean="0"/>
              <a:t>RFCs</a:t>
            </a:r>
            <a:r>
              <a:rPr lang="en-US" sz="2400" i="1" dirty="0"/>
              <a:t>: 793,1122,1323, 2018, 2581</a:t>
            </a:r>
          </a:p>
          <a:p>
            <a:pPr marL="863600" lvl="1" indent="-463550">
              <a:spcBef>
                <a:spcPts val="600"/>
              </a:spcBef>
              <a:buFont typeface="Wingdings" pitchFamily="2" charset="2"/>
              <a:buChar char="q"/>
            </a:pPr>
            <a:r>
              <a:rPr lang="en-US" sz="2000" i="1" dirty="0" smtClean="0"/>
              <a:t>Point-to-point</a:t>
            </a:r>
            <a:r>
              <a:rPr lang="en-US" sz="2000" i="1" dirty="0"/>
              <a:t>: </a:t>
            </a:r>
            <a:r>
              <a:rPr lang="en-US" sz="2000" i="1" dirty="0" smtClean="0"/>
              <a:t>One </a:t>
            </a:r>
            <a:r>
              <a:rPr lang="en-US" sz="2000" i="1" dirty="0"/>
              <a:t>sender, one receiver </a:t>
            </a:r>
          </a:p>
          <a:p>
            <a:pPr marL="863600" lvl="1" indent="-463550">
              <a:spcBef>
                <a:spcPts val="600"/>
              </a:spcBef>
              <a:buFont typeface="Wingdings" pitchFamily="2" charset="2"/>
              <a:buChar char="q"/>
            </a:pPr>
            <a:r>
              <a:rPr lang="en-US" sz="2000" i="1" dirty="0"/>
              <a:t>R</a:t>
            </a:r>
            <a:r>
              <a:rPr lang="en-US" sz="2000" i="1" dirty="0" smtClean="0"/>
              <a:t>eliable</a:t>
            </a:r>
            <a:r>
              <a:rPr lang="en-US" sz="2000" i="1" dirty="0"/>
              <a:t>, in-order byte steam: </a:t>
            </a:r>
            <a:r>
              <a:rPr lang="en-US" sz="2000" i="1" dirty="0" smtClean="0"/>
              <a:t>No </a:t>
            </a:r>
            <a:r>
              <a:rPr lang="ja-JP" altLang="en-US" sz="2000" i="1" dirty="0"/>
              <a:t>“</a:t>
            </a:r>
            <a:r>
              <a:rPr lang="en-US" altLang="ja-JP" sz="2000" i="1" dirty="0"/>
              <a:t>message boundaries</a:t>
            </a:r>
            <a:r>
              <a:rPr lang="ja-JP" altLang="en-US" sz="2000" i="1" dirty="0"/>
              <a:t>”</a:t>
            </a:r>
            <a:endParaRPr lang="en-US" altLang="ja-JP" sz="2000" i="1" dirty="0"/>
          </a:p>
          <a:p>
            <a:pPr marL="863600" lvl="1" indent="-463550">
              <a:spcBef>
                <a:spcPts val="600"/>
              </a:spcBef>
              <a:buFont typeface="Wingdings" pitchFamily="2" charset="2"/>
              <a:buChar char="q"/>
            </a:pPr>
            <a:r>
              <a:rPr lang="en-US" sz="2000" i="1" dirty="0"/>
              <a:t>P</a:t>
            </a:r>
            <a:r>
              <a:rPr lang="en-US" sz="2000" i="1" dirty="0" smtClean="0"/>
              <a:t>ipelined</a:t>
            </a:r>
            <a:r>
              <a:rPr lang="en-US" sz="2000" i="1" dirty="0"/>
              <a:t>: TCP congestion and flow control set window size</a:t>
            </a:r>
          </a:p>
          <a:p>
            <a:pPr marL="463550" lvl="1" indent="-463550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en-US" sz="2400" i="1" dirty="0" smtClean="0">
                <a:ea typeface="+mn-ea"/>
                <a:cs typeface="+mn-cs"/>
              </a:rPr>
              <a:t>Full </a:t>
            </a:r>
            <a:r>
              <a:rPr lang="en-US" sz="2400" i="1" dirty="0">
                <a:ea typeface="+mn-ea"/>
                <a:cs typeface="+mn-cs"/>
              </a:rPr>
              <a:t>duplex </a:t>
            </a:r>
            <a:r>
              <a:rPr lang="en-US" sz="2400" i="1" dirty="0" smtClean="0">
                <a:ea typeface="+mn-ea"/>
                <a:cs typeface="+mn-cs"/>
              </a:rPr>
              <a:t>data</a:t>
            </a:r>
            <a:endParaRPr lang="en-US" sz="2400" i="1" dirty="0">
              <a:ea typeface="+mn-ea"/>
              <a:cs typeface="+mn-cs"/>
            </a:endParaRPr>
          </a:p>
          <a:p>
            <a:pPr marL="863600" lvl="1" indent="-463550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en-US" sz="2000" i="1" dirty="0" smtClean="0"/>
              <a:t>Bi-directional </a:t>
            </a:r>
            <a:r>
              <a:rPr lang="en-US" sz="2000" i="1" dirty="0"/>
              <a:t>data flow in same connection</a:t>
            </a:r>
          </a:p>
          <a:p>
            <a:pPr marL="863600" lvl="1" indent="-463550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en-US" sz="2000" i="1" dirty="0"/>
              <a:t>MSS: </a:t>
            </a:r>
            <a:r>
              <a:rPr lang="en-US" sz="2000" i="1" dirty="0" smtClean="0"/>
              <a:t>Maximum </a:t>
            </a:r>
            <a:r>
              <a:rPr lang="en-US" sz="2000" i="1" dirty="0"/>
              <a:t>segment size</a:t>
            </a:r>
          </a:p>
          <a:p>
            <a:pPr marL="463550" lvl="1" indent="-463550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en-US" sz="2400" i="1" dirty="0" smtClean="0">
                <a:ea typeface="+mn-ea"/>
                <a:cs typeface="+mn-cs"/>
              </a:rPr>
              <a:t>Connection-oriented</a:t>
            </a:r>
            <a:r>
              <a:rPr lang="en-US" sz="2400" i="1" dirty="0">
                <a:ea typeface="+mn-ea"/>
                <a:cs typeface="+mn-cs"/>
              </a:rPr>
              <a:t>: </a:t>
            </a:r>
            <a:r>
              <a:rPr lang="en-US" sz="2400" i="1" dirty="0" smtClean="0">
                <a:ea typeface="+mn-ea"/>
                <a:cs typeface="+mn-cs"/>
              </a:rPr>
              <a:t>Uses h</a:t>
            </a:r>
            <a:r>
              <a:rPr lang="en-US" sz="2400" i="1" dirty="0" smtClean="0"/>
              <a:t>andshaking</a:t>
            </a:r>
            <a:endParaRPr lang="en-US" sz="2400" i="1" dirty="0"/>
          </a:p>
          <a:p>
            <a:pPr marL="463550" lvl="1" indent="-463550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en-US" sz="2400" i="1" dirty="0">
                <a:ea typeface="+mn-ea"/>
                <a:cs typeface="+mn-cs"/>
              </a:rPr>
              <a:t>F</a:t>
            </a:r>
            <a:r>
              <a:rPr lang="en-US" sz="2400" i="1" dirty="0" smtClean="0">
                <a:ea typeface="+mn-ea"/>
                <a:cs typeface="+mn-cs"/>
              </a:rPr>
              <a:t>low controlled: S</a:t>
            </a:r>
            <a:r>
              <a:rPr lang="en-US" sz="2400" i="1" dirty="0" smtClean="0"/>
              <a:t>ender </a:t>
            </a:r>
            <a:r>
              <a:rPr lang="en-US" sz="2400" i="1" dirty="0"/>
              <a:t>will not overwhelm </a:t>
            </a:r>
            <a:r>
              <a:rPr lang="en-US" sz="2400" i="1" dirty="0" smtClean="0"/>
              <a:t>receiver</a:t>
            </a:r>
            <a:endParaRPr lang="en-US" sz="2400" i="1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35972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F46D84-E8CF-4D13-A768-565BF3159E6B}" type="slidenum">
              <a:rPr kumimoji="0" lang="fr-FR" sz="1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53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CA6800"/>
                </a:solidFill>
              </a:rPr>
              <a:t>Comparing </a:t>
            </a:r>
            <a:r>
              <a:rPr lang="en-US" sz="3200" dirty="0">
                <a:solidFill>
                  <a:srgbClr val="CA6800"/>
                </a:solidFill>
              </a:rPr>
              <a:t>TCP and UDP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64574" y="1828799"/>
            <a:ext cx="8229600" cy="4425043"/>
          </a:xfrm>
        </p:spPr>
        <p:txBody>
          <a:bodyPr/>
          <a:lstStyle/>
          <a:p>
            <a:pPr marL="463550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i="1" dirty="0" smtClean="0"/>
              <a:t>UDP does NOT guaranteed delivery (connectionless) so Application protocols that do not need guaranteed delivery use UDP</a:t>
            </a:r>
          </a:p>
          <a:p>
            <a:pPr marL="463550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i="1" dirty="0" smtClean="0"/>
              <a:t>Gives Application protocol designers option for less overhead</a:t>
            </a:r>
          </a:p>
          <a:p>
            <a:pPr marL="463550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i="1" dirty="0" smtClean="0"/>
              <a:t>UDP header smaller than TCP</a:t>
            </a:r>
            <a:r>
              <a:rPr lang="en-US" sz="2400" i="1" dirty="0"/>
              <a:t> </a:t>
            </a:r>
            <a:r>
              <a:rPr lang="en-US" sz="2400" i="1" dirty="0" smtClean="0"/>
              <a:t>headers</a:t>
            </a:r>
          </a:p>
          <a:p>
            <a:pPr marL="463550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x-none" sz="2400" i="1" smtClean="0"/>
              <a:t>UDP </a:t>
            </a:r>
            <a:r>
              <a:rPr lang="en-US" sz="2400" i="1" dirty="0" smtClean="0"/>
              <a:t>also faster as it does not </a:t>
            </a:r>
            <a:r>
              <a:rPr lang="x-none" sz="2400" i="1" smtClean="0"/>
              <a:t>stop and wait</a:t>
            </a:r>
            <a:r>
              <a:rPr lang="en-US" sz="2400" i="1" dirty="0" smtClean="0"/>
              <a:t> for acknowledgements of delivery</a:t>
            </a:r>
            <a:endParaRPr lang="en-US" sz="2400" b="1" i="1" dirty="0" smtClean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35972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F46D84-E8CF-4D13-A768-565BF3159E6B}" type="slidenum">
              <a:rPr kumimoji="0" lang="fr-FR" sz="1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91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CA6800"/>
                </a:solidFill>
              </a:rPr>
              <a:t>Comparing TCP and UDP</a:t>
            </a:r>
            <a:endParaRPr lang="en-US" sz="3200" dirty="0">
              <a:solidFill>
                <a:srgbClr val="CA6800"/>
              </a:solidFill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64574" y="1828799"/>
            <a:ext cx="8229600" cy="4359729"/>
          </a:xfrm>
        </p:spPr>
        <p:txBody>
          <a:bodyPr/>
          <a:lstStyle/>
          <a:p>
            <a:pPr marL="463550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i="1" dirty="0" smtClean="0"/>
              <a:t>Common features</a:t>
            </a:r>
          </a:p>
          <a:p>
            <a:pPr marL="863600" lvl="1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000" i="1" dirty="0" smtClean="0"/>
              <a:t>Both connect applications</a:t>
            </a:r>
          </a:p>
          <a:p>
            <a:pPr marL="863600" lvl="1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000" i="1" dirty="0" smtClean="0"/>
              <a:t>Both provide service so application can send data to correct application on destination host</a:t>
            </a:r>
          </a:p>
          <a:p>
            <a:pPr marL="863600" lvl="1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000" i="1" dirty="0" smtClean="0"/>
              <a:t>Both use port numbers in their headers</a:t>
            </a:r>
          </a:p>
          <a:p>
            <a:pPr marL="463550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i="1" dirty="0" smtClean="0"/>
              <a:t>Differences</a:t>
            </a:r>
            <a:endParaRPr lang="en-US" sz="2400" b="1" i="1" dirty="0" smtClean="0"/>
          </a:p>
          <a:p>
            <a:pPr marL="863600" lvl="1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000" i="1" dirty="0" smtClean="0"/>
              <a:t>TCP has more functions, but slower because of them</a:t>
            </a:r>
          </a:p>
          <a:p>
            <a:pPr marL="863600" lvl="1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000" i="1" dirty="0" smtClean="0"/>
              <a:t>UDP faster due to less overhead, but fewer functions including no error recovery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35972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F46D84-E8CF-4D13-A768-565BF3159E6B}" type="slidenum">
              <a:rPr kumimoji="0" lang="fr-FR" sz="1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91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CA6800"/>
                </a:solidFill>
              </a:rPr>
              <a:t>Comparing TCP and UDP</a:t>
            </a:r>
            <a:endParaRPr lang="en-US" sz="3200" dirty="0">
              <a:solidFill>
                <a:srgbClr val="CA68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79164" y="6324600"/>
            <a:ext cx="1266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Table 10-3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6324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TCP and UDP Comparisons</a:t>
            </a:r>
            <a:endParaRPr lang="en-US" i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64672" y="2230816"/>
          <a:ext cx="8354786" cy="2992626"/>
        </p:xfrm>
        <a:graphic>
          <a:graphicData uri="http://schemas.openxmlformats.org/drawingml/2006/table">
            <a:tbl>
              <a:tblPr/>
              <a:tblGrid>
                <a:gridCol w="6297386"/>
                <a:gridCol w="1077685"/>
                <a:gridCol w="979715"/>
              </a:tblGrid>
              <a:tr h="2023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Feature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2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180" marR="53180" marT="68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TCP </a:t>
                      </a:r>
                      <a:endParaRPr lang="en-US" sz="2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180" marR="53180" marT="68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UDP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2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180" marR="53180" marT="68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Delivering data between two applications</a:t>
                      </a:r>
                      <a:endParaRPr lang="en-US" sz="2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180" marR="53180" marT="68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Yes </a:t>
                      </a:r>
                      <a:endParaRPr lang="en-US" sz="2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180" marR="53180" marT="68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Yes </a:t>
                      </a:r>
                      <a:endParaRPr lang="en-US" sz="2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180" marR="53180" marT="68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Identifying servers using well-known ports</a:t>
                      </a:r>
                      <a:endParaRPr lang="en-US" sz="2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180" marR="53180" marT="68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Yes </a:t>
                      </a:r>
                      <a:endParaRPr lang="en-US" sz="2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180" marR="53180" marT="68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Yes </a:t>
                      </a:r>
                      <a:endParaRPr lang="en-US" sz="2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180" marR="53180" marT="68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Segmenting data </a:t>
                      </a:r>
                      <a:endParaRPr lang="en-US" sz="2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180" marR="53180" marT="68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Yes </a:t>
                      </a:r>
                      <a:endParaRPr lang="en-US" sz="2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180" marR="53180" marT="68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No </a:t>
                      </a:r>
                      <a:endParaRPr lang="en-US" sz="2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180" marR="53180" marT="68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Guaranteed delivery through error recovery</a:t>
                      </a:r>
                      <a:endParaRPr lang="en-US" sz="2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180" marR="53180" marT="68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Yes </a:t>
                      </a:r>
                      <a:endParaRPr lang="en-US" sz="2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180" marR="53180" marT="68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No </a:t>
                      </a:r>
                      <a:endParaRPr lang="en-US" sz="2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180" marR="53180" marT="68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In-order delivery</a:t>
                      </a:r>
                      <a:endParaRPr lang="en-US" sz="2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180" marR="53180" marT="68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Yes </a:t>
                      </a:r>
                      <a:endParaRPr lang="en-US" sz="2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180" marR="53180" marT="68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No </a:t>
                      </a:r>
                      <a:endParaRPr lang="en-US" sz="2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180" marR="53180" marT="68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Flow control</a:t>
                      </a:r>
                      <a:endParaRPr lang="en-US" sz="2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180" marR="53180" marT="68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Yes </a:t>
                      </a:r>
                      <a:endParaRPr lang="en-US" sz="2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180" marR="53180" marT="68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No </a:t>
                      </a:r>
                      <a:endParaRPr lang="en-US" sz="2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180" marR="53180" marT="68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335972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F46D84-E8CF-4D13-A768-565BF3159E6B}" type="slidenum">
              <a:rPr kumimoji="0" lang="fr-FR" sz="1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91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419" y="685800"/>
            <a:ext cx="8229600" cy="990600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Summary, This Chapter…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574" y="1676400"/>
            <a:ext cx="836243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lvl="0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i="1" dirty="0" smtClean="0">
                <a:latin typeface="+mn-lt"/>
              </a:rPr>
              <a:t>Explained the relationship between network applications, application protocols, and transport protocols. </a:t>
            </a:r>
          </a:p>
          <a:p>
            <a:pPr marL="463550" lvl="0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i="1" dirty="0" smtClean="0">
                <a:latin typeface="+mn-lt"/>
              </a:rPr>
              <a:t>Gave examples of where Application and Transport layer protocols are implemented in a typical TCP/IP host. </a:t>
            </a:r>
          </a:p>
          <a:p>
            <a:pPr marL="463550" lvl="0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i="1" dirty="0" smtClean="0">
                <a:latin typeface="+mn-lt"/>
              </a:rPr>
              <a:t>Sketched the concept of an application flow occurring over a TCP/IP network.</a:t>
            </a:r>
          </a:p>
          <a:p>
            <a:pPr marL="463550" lvl="0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i="1" dirty="0" smtClean="0">
                <a:latin typeface="+mn-lt"/>
              </a:rPr>
              <a:t>Explained why servers often use well-known ports.</a:t>
            </a:r>
          </a:p>
          <a:p>
            <a:pPr marL="463550" lvl="0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i="1" dirty="0" smtClean="0">
                <a:latin typeface="+mn-lt"/>
              </a:rPr>
              <a:t>Gave examples of TCP flows using port numbers, listing the source and destination ports used.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35972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F46D84-E8CF-4D13-A768-565BF3159E6B}" type="slidenum">
              <a:rPr kumimoji="0" lang="fr-FR" sz="1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79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419" y="685800"/>
            <a:ext cx="8229600" cy="990600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Summary, This Chapter…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574" y="1676401"/>
            <a:ext cx="81534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lvl="0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i="1" dirty="0" smtClean="0">
                <a:latin typeface="+mn-lt"/>
              </a:rPr>
              <a:t>Explained why clients often use dynamic ports.</a:t>
            </a:r>
          </a:p>
          <a:p>
            <a:pPr marL="463550" lvl="0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i="1" dirty="0" smtClean="0">
                <a:latin typeface="+mn-lt"/>
              </a:rPr>
              <a:t>Sketched the concepts of IP MTU and TCP MSS and their relationship.</a:t>
            </a:r>
          </a:p>
          <a:p>
            <a:pPr marL="463550" lvl="0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i="1" dirty="0" smtClean="0">
                <a:latin typeface="+mn-lt"/>
              </a:rPr>
              <a:t>Explained how a sending TCP host segments data.</a:t>
            </a:r>
          </a:p>
          <a:p>
            <a:pPr marL="463550" lvl="0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i="1" dirty="0" smtClean="0">
                <a:latin typeface="+mn-lt"/>
              </a:rPr>
              <a:t>Described the basics of how TCP acknowledges data and performs error recovery.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35972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F46D84-E8CF-4D13-A768-565BF3159E6B}" type="slidenum">
              <a:rPr kumimoji="0" lang="fr-FR" sz="1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69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419" y="685800"/>
            <a:ext cx="8229600" cy="990600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Questions? Comments?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335972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F46D84-E8CF-4D13-A768-565BF3159E6B}" type="slidenum">
              <a:rPr kumimoji="0" lang="fr-FR" sz="1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69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Unit 10 Assignment 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altLang="en-US" dirty="0" smtClean="0"/>
              <a:t>Complete chapter 10 </a:t>
            </a:r>
            <a:r>
              <a:rPr lang="en-US" altLang="en-US" dirty="0"/>
              <a:t>multiple-choice </a:t>
            </a: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  questions.</a:t>
            </a:r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 smtClean="0"/>
              <a:t>2. Complete </a:t>
            </a:r>
            <a:r>
              <a:rPr lang="en-US" altLang="en-US" dirty="0"/>
              <a:t>the Define Key Terms table.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altLang="en-US" dirty="0" smtClean="0"/>
              <a:t>3. Read all chapters </a:t>
            </a:r>
            <a:r>
              <a:rPr lang="en-US" altLang="en-US" smtClean="0"/>
              <a:t>for exams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337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 cstate="print"/>
          <a:srcRect l="7999" r="6680"/>
          <a:stretch>
            <a:fillRect/>
          </a:stretch>
        </p:blipFill>
        <p:spPr bwMode="auto">
          <a:xfrm>
            <a:off x="4934077" y="2895600"/>
            <a:ext cx="382892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CA6800"/>
                </a:solidFill>
              </a:rPr>
              <a:t>Transport and Application Protocols</a:t>
            </a:r>
            <a:endParaRPr lang="en-US" sz="3200" dirty="0">
              <a:solidFill>
                <a:srgbClr val="CA6800"/>
              </a:solidFill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64574" y="1828800"/>
            <a:ext cx="8222226" cy="2992582"/>
          </a:xfrm>
        </p:spPr>
        <p:txBody>
          <a:bodyPr/>
          <a:lstStyle/>
          <a:p>
            <a:pPr marL="463550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i="1" dirty="0" smtClean="0"/>
              <a:t>Transport and Application </a:t>
            </a:r>
            <a:br>
              <a:rPr lang="en-US" sz="2400" i="1" dirty="0" smtClean="0"/>
            </a:br>
            <a:r>
              <a:rPr lang="en-US" sz="2400" i="1" dirty="0" smtClean="0"/>
              <a:t>Layers focus on hosts</a:t>
            </a:r>
          </a:p>
        </p:txBody>
      </p:sp>
      <p:sp>
        <p:nvSpPr>
          <p:cNvPr id="5" name="Rectangle 4"/>
          <p:cNvSpPr/>
          <p:nvPr/>
        </p:nvSpPr>
        <p:spPr>
          <a:xfrm>
            <a:off x="7679164" y="6324600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Figure 10-1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6324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Scope of Impact for TCP/IP Layers</a:t>
            </a:r>
            <a:endParaRPr lang="en-US" i="1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335972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F46D84-E8CF-4D13-A768-565BF3159E6B}" type="slidenum">
              <a:rPr kumimoji="0" lang="fr-FR" sz="1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91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Unit </a:t>
            </a:r>
            <a:r>
              <a:rPr lang="en-US" altLang="en-US" dirty="0" smtClean="0"/>
              <a:t>10 </a:t>
            </a:r>
            <a:r>
              <a:rPr lang="en-US" altLang="en-US" dirty="0" smtClean="0"/>
              <a:t>Lab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Complete all Labs in </a:t>
            </a:r>
            <a:r>
              <a:rPr lang="en-US" altLang="en-US" smtClean="0"/>
              <a:t>Chapter 9 </a:t>
            </a:r>
            <a:r>
              <a:rPr lang="en-US" altLang="en-US" dirty="0" smtClean="0"/>
              <a:t>of the lab book.</a:t>
            </a:r>
          </a:p>
          <a:p>
            <a:pPr eaLnBrk="1" hangingPunct="1"/>
            <a:r>
              <a:rPr lang="en-US" altLang="en-US" dirty="0" smtClean="0"/>
              <a:t>Lab should be completed in class.</a:t>
            </a:r>
          </a:p>
          <a:p>
            <a:pPr eaLnBrk="1" hangingPunct="1"/>
            <a:r>
              <a:rPr lang="en-US" altLang="en-US" dirty="0" smtClean="0"/>
              <a:t>Uncompleted Lab must be submitted in the next class.</a:t>
            </a:r>
          </a:p>
        </p:txBody>
      </p:sp>
    </p:spTree>
    <p:extLst>
      <p:ext uri="{BB962C8B-B14F-4D97-AF65-F5344CB8AC3E}">
        <p14:creationId xmlns:p14="http://schemas.microsoft.com/office/powerpoint/2010/main" val="379483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06" name="Picture 2"/>
          <p:cNvPicPr>
            <a:picLocks noChangeAspect="1" noChangeArrowheads="1"/>
          </p:cNvPicPr>
          <p:nvPr/>
        </p:nvPicPr>
        <p:blipFill>
          <a:blip r:embed="rId4" cstate="print"/>
          <a:srcRect l="5506" r="23831"/>
          <a:stretch>
            <a:fillRect/>
          </a:stretch>
        </p:blipFill>
        <p:spPr bwMode="auto">
          <a:xfrm>
            <a:off x="4243254" y="4005349"/>
            <a:ext cx="4618122" cy="227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CA6800"/>
                </a:solidFill>
              </a:rPr>
              <a:t>Transport and Application Protocols</a:t>
            </a:r>
            <a:endParaRPr lang="en-US" sz="3200" dirty="0">
              <a:solidFill>
                <a:srgbClr val="CA6800"/>
              </a:solidFill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64574" y="1828800"/>
            <a:ext cx="8229600" cy="2971800"/>
          </a:xfrm>
        </p:spPr>
        <p:txBody>
          <a:bodyPr/>
          <a:lstStyle/>
          <a:p>
            <a:pPr marL="463550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i="1" dirty="0" smtClean="0"/>
              <a:t>Application developers include Application layer protocol in application (e.g., Telnet)</a:t>
            </a:r>
          </a:p>
          <a:p>
            <a:pPr marL="463550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i="1" dirty="0" smtClean="0"/>
              <a:t>OS vendor includes Transport protocol inside OS (e.g., IE in Windows)</a:t>
            </a:r>
          </a:p>
        </p:txBody>
      </p:sp>
      <p:sp>
        <p:nvSpPr>
          <p:cNvPr id="5" name="Rectangle 4"/>
          <p:cNvSpPr/>
          <p:nvPr/>
        </p:nvSpPr>
        <p:spPr>
          <a:xfrm>
            <a:off x="7679164" y="6324600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Figure 10-2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6324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Software Architecture of Application and Transport Layers</a:t>
            </a:r>
            <a:endParaRPr lang="en-US" i="1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335972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F46D84-E8CF-4D13-A768-565BF3159E6B}" type="slidenum">
              <a:rPr kumimoji="0" lang="fr-FR" sz="1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91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CA6800"/>
                </a:solidFill>
              </a:rPr>
              <a:t>Transport and Application Protocols</a:t>
            </a:r>
            <a:endParaRPr lang="en-US" sz="3200" dirty="0">
              <a:solidFill>
                <a:srgbClr val="CA6800"/>
              </a:solidFill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64574" y="1828800"/>
            <a:ext cx="8229600" cy="3491345"/>
          </a:xfrm>
        </p:spPr>
        <p:txBody>
          <a:bodyPr/>
          <a:lstStyle/>
          <a:p>
            <a:pPr marL="463550" indent="-46355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400" i="1" dirty="0" smtClean="0"/>
              <a:t>Encapsulation and headers: Application and Transport layer protocols use headers to do their work</a:t>
            </a:r>
          </a:p>
          <a:p>
            <a:pPr marL="463550" indent="-46355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400" i="1" dirty="0" smtClean="0"/>
              <a:t>Application protocol on sending host adds Application protocol header that destination host’s Application layer protocol reads</a:t>
            </a:r>
          </a:p>
          <a:p>
            <a:pPr marL="463550" indent="-46355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400" i="1" dirty="0" smtClean="0"/>
              <a:t>Transport layer adds headers based on protocol used: TCP or UDP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335972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F46D84-E8CF-4D13-A768-565BF3159E6B}" type="slidenum">
              <a:rPr kumimoji="0" lang="fr-FR" sz="1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91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9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2787" y="1760863"/>
            <a:ext cx="6821213" cy="189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CA6800"/>
                </a:solidFill>
              </a:rPr>
              <a:t>Transport and Application Protocols</a:t>
            </a:r>
            <a:endParaRPr lang="en-US" sz="3200" dirty="0">
              <a:solidFill>
                <a:srgbClr val="CA6800"/>
              </a:solidFill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64574" y="1828799"/>
            <a:ext cx="8229600" cy="3275215"/>
          </a:xfrm>
        </p:spPr>
        <p:txBody>
          <a:bodyPr/>
          <a:lstStyle/>
          <a:p>
            <a:pPr marL="463550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i="1" dirty="0" smtClean="0"/>
              <a:t>UDP </a:t>
            </a:r>
            <a:br>
              <a:rPr lang="en-US" sz="2400" i="1" dirty="0" smtClean="0"/>
            </a:br>
            <a:r>
              <a:rPr lang="en-US" sz="2400" i="1" dirty="0" smtClean="0"/>
              <a:t>header </a:t>
            </a:r>
            <a:br>
              <a:rPr lang="en-US" sz="2400" i="1" dirty="0" smtClean="0"/>
            </a:br>
            <a:r>
              <a:rPr lang="en-US" sz="2400" i="1" dirty="0" smtClean="0"/>
              <a:t>format</a:t>
            </a:r>
          </a:p>
          <a:p>
            <a:pPr marL="463550" indent="-463550">
              <a:spcBef>
                <a:spcPts val="1200"/>
              </a:spcBef>
              <a:buFont typeface="Wingdings" pitchFamily="2" charset="2"/>
              <a:buChar char="q"/>
            </a:pPr>
            <a:endParaRPr lang="en-US" sz="2400" i="1" dirty="0" smtClean="0"/>
          </a:p>
          <a:p>
            <a:pPr marL="463550" indent="-463550">
              <a:spcBef>
                <a:spcPts val="1200"/>
              </a:spcBef>
              <a:buFont typeface="Wingdings" pitchFamily="2" charset="2"/>
              <a:buChar char="q"/>
            </a:pPr>
            <a:endParaRPr lang="en-US" sz="2400" i="1" dirty="0" smtClean="0"/>
          </a:p>
          <a:p>
            <a:pPr marL="463550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i="1" dirty="0" smtClean="0"/>
              <a:t>TCP header format</a:t>
            </a:r>
          </a:p>
        </p:txBody>
      </p:sp>
      <p:sp>
        <p:nvSpPr>
          <p:cNvPr id="5" name="Rectangle 4"/>
          <p:cNvSpPr/>
          <p:nvPr/>
        </p:nvSpPr>
        <p:spPr>
          <a:xfrm>
            <a:off x="7532203" y="6324600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Figure 10-4,5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6324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UDP/TCP Header Reference</a:t>
            </a:r>
            <a:endParaRPr lang="en-US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5481" y="3550720"/>
            <a:ext cx="490539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335972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F46D84-E8CF-4D13-A768-565BF3159E6B}" type="slidenum">
              <a:rPr kumimoji="0" lang="fr-FR" sz="1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91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0Fig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815" y="4418510"/>
            <a:ext cx="5869112" cy="18353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CA6800"/>
                </a:solidFill>
              </a:rPr>
              <a:t>Transport and Application Protocols</a:t>
            </a:r>
            <a:endParaRPr lang="en-US" sz="3200" dirty="0">
              <a:solidFill>
                <a:srgbClr val="CA6800"/>
              </a:solidFill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64574" y="1778925"/>
            <a:ext cx="8229600" cy="3135975"/>
          </a:xfrm>
        </p:spPr>
        <p:txBody>
          <a:bodyPr/>
          <a:lstStyle/>
          <a:p>
            <a:pPr marL="463550" indent="-463550">
              <a:spcBef>
                <a:spcPts val="600"/>
              </a:spcBef>
              <a:buFont typeface="Wingdings" pitchFamily="2" charset="2"/>
              <a:buChar char="q"/>
            </a:pPr>
            <a:r>
              <a:rPr lang="en-US" sz="2400" i="1" dirty="0" smtClean="0"/>
              <a:t>Sending host adds original Application and Transport layer header to data to create message; upper layer messages remain mostly unchanged as they pass through network</a:t>
            </a:r>
          </a:p>
          <a:p>
            <a:pPr marL="463550" indent="-463550">
              <a:spcBef>
                <a:spcPts val="600"/>
              </a:spcBef>
              <a:buFont typeface="Wingdings" pitchFamily="2" charset="2"/>
              <a:buChar char="q"/>
            </a:pPr>
            <a:r>
              <a:rPr lang="en-US" sz="2400" i="1" dirty="0" smtClean="0"/>
              <a:t>Example: Message from web server going the web browser; message shows TCP, HTTP, Data Link, and IP headers plus data going through route from host to host</a:t>
            </a:r>
          </a:p>
        </p:txBody>
      </p:sp>
      <p:sp>
        <p:nvSpPr>
          <p:cNvPr id="5" name="Rectangle 4"/>
          <p:cNvSpPr/>
          <p:nvPr/>
        </p:nvSpPr>
        <p:spPr>
          <a:xfrm>
            <a:off x="7679164" y="6324600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Figure 10-6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6324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Encapsulation with Web Traffic, All Layers</a:t>
            </a:r>
            <a:endParaRPr lang="en-US" i="1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335972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F46D84-E8CF-4D13-A768-565BF3159E6B}" type="slidenum">
              <a:rPr kumimoji="0" lang="fr-FR" sz="1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91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CA6800"/>
                </a:solidFill>
              </a:rPr>
              <a:t>Transport and Application Protocols</a:t>
            </a:r>
            <a:endParaRPr lang="en-US" sz="3200" dirty="0">
              <a:solidFill>
                <a:srgbClr val="CA6800"/>
              </a:solidFill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64574" y="1828800"/>
            <a:ext cx="8229600" cy="604157"/>
          </a:xfrm>
        </p:spPr>
        <p:txBody>
          <a:bodyPr/>
          <a:lstStyle/>
          <a:p>
            <a:pPr marL="463550" indent="-46355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i="1" dirty="0" smtClean="0"/>
              <a:t>Applications and their preferred Transport protocols</a:t>
            </a:r>
          </a:p>
        </p:txBody>
      </p:sp>
      <p:sp>
        <p:nvSpPr>
          <p:cNvPr id="5" name="Rectangle 4"/>
          <p:cNvSpPr/>
          <p:nvPr/>
        </p:nvSpPr>
        <p:spPr>
          <a:xfrm>
            <a:off x="7679164" y="6324600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Figure 10-8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6324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Some Applications Using TCP, and Some Using UDP</a:t>
            </a:r>
            <a:endParaRPr lang="en-US" i="1" dirty="0"/>
          </a:p>
        </p:txBody>
      </p:sp>
      <p:pic>
        <p:nvPicPr>
          <p:cNvPr id="386050" name="Picture 2"/>
          <p:cNvPicPr>
            <a:picLocks noChangeAspect="1" noChangeArrowheads="1"/>
          </p:cNvPicPr>
          <p:nvPr/>
        </p:nvPicPr>
        <p:blipFill>
          <a:blip r:embed="rId3" cstate="print"/>
          <a:srcRect r="824"/>
          <a:stretch>
            <a:fillRect/>
          </a:stretch>
        </p:blipFill>
        <p:spPr bwMode="auto">
          <a:xfrm>
            <a:off x="194756" y="2800002"/>
            <a:ext cx="8683244" cy="311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335972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F46D84-E8CF-4D13-A768-565BF3159E6B}" type="slidenum">
              <a:rPr kumimoji="0" lang="fr-FR" sz="1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91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5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45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45</Template>
  <TotalTime>29982</TotalTime>
  <Words>1841</Words>
  <Application>Microsoft Office PowerPoint</Application>
  <PresentationFormat>On-screen Show (4:3)</PresentationFormat>
  <Paragraphs>392</Paragraphs>
  <Slides>40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45</vt:lpstr>
      <vt:lpstr>2_45</vt:lpstr>
      <vt:lpstr>NT1210 Introduction to Networking</vt:lpstr>
      <vt:lpstr>Class Agenda 11/20/15</vt:lpstr>
      <vt:lpstr>Objectives</vt:lpstr>
      <vt:lpstr>Transport and Application Protocols</vt:lpstr>
      <vt:lpstr>Transport and Application Protocols</vt:lpstr>
      <vt:lpstr>Transport and Application Protocols</vt:lpstr>
      <vt:lpstr>Transport and Application Protocols</vt:lpstr>
      <vt:lpstr>Transport and Application Protocols</vt:lpstr>
      <vt:lpstr>Transport and Application Protocols</vt:lpstr>
      <vt:lpstr>Transport Layer Concepts</vt:lpstr>
      <vt:lpstr>Transport Layer Concepts</vt:lpstr>
      <vt:lpstr>Transport Layer Concepts</vt:lpstr>
      <vt:lpstr>Transport Layer Concepts</vt:lpstr>
      <vt:lpstr>Transport Layer Concepts</vt:lpstr>
      <vt:lpstr>Transport Layer Concepts</vt:lpstr>
      <vt:lpstr>Transport Layer Concepts</vt:lpstr>
      <vt:lpstr>Transport Layer Concepts</vt:lpstr>
      <vt:lpstr>Short Break</vt:lpstr>
      <vt:lpstr>Transport Layer Port Numbers</vt:lpstr>
      <vt:lpstr>Transport Layer Port Numbers</vt:lpstr>
      <vt:lpstr>Transport Layer Port Numbers</vt:lpstr>
      <vt:lpstr>Transport Layer Port Numbers</vt:lpstr>
      <vt:lpstr>Transport Layer Port Numbers</vt:lpstr>
      <vt:lpstr>Transport Layer Port Numbers</vt:lpstr>
      <vt:lpstr>Other Transport Functions: Segmentation</vt:lpstr>
      <vt:lpstr>Other Transport Functions: Connection Management</vt:lpstr>
      <vt:lpstr>Other Transport Functions: Connection Management</vt:lpstr>
      <vt:lpstr>Other Transport Functions: Connection Management</vt:lpstr>
      <vt:lpstr>Other Transport Functions: Connection Management</vt:lpstr>
      <vt:lpstr>Other Transport Functions: Error Recovery</vt:lpstr>
      <vt:lpstr>Other Transport Functions: Error Recovery</vt:lpstr>
      <vt:lpstr>Comparing TCP and UDP</vt:lpstr>
      <vt:lpstr>Comparing TCP and UDP</vt:lpstr>
      <vt:lpstr>Comparing TCP and UDP</vt:lpstr>
      <vt:lpstr>Comparing TCP and UDP</vt:lpstr>
      <vt:lpstr>Summary, This Chapter…</vt:lpstr>
      <vt:lpstr>Summary, This Chapter…</vt:lpstr>
      <vt:lpstr>Questions? Comments?</vt:lpstr>
      <vt:lpstr>Unit 10 Assignment </vt:lpstr>
      <vt:lpstr>Unit 10 Lab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Networking ITT Version</dc:title>
  <dc:creator>Douglas Maume</dc:creator>
  <cp:lastModifiedBy>Williams</cp:lastModifiedBy>
  <cp:revision>508</cp:revision>
  <cp:lastPrinted>2012-01-31T16:54:41Z</cp:lastPrinted>
  <dcterms:created xsi:type="dcterms:W3CDTF">2012-09-26T21:42:30Z</dcterms:created>
  <dcterms:modified xsi:type="dcterms:W3CDTF">2015-11-20T21:20:50Z</dcterms:modified>
</cp:coreProperties>
</file>