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43"/>
  </p:notesMasterIdLst>
  <p:handoutMasterIdLst>
    <p:handoutMasterId r:id="rId44"/>
  </p:handoutMasterIdLst>
  <p:sldIdLst>
    <p:sldId id="1545" r:id="rId6"/>
    <p:sldId id="1546" r:id="rId7"/>
    <p:sldId id="1548" r:id="rId8"/>
    <p:sldId id="1549" r:id="rId9"/>
    <p:sldId id="1507" r:id="rId10"/>
    <p:sldId id="1538" r:id="rId11"/>
    <p:sldId id="1534" r:id="rId12"/>
    <p:sldId id="1508" r:id="rId13"/>
    <p:sldId id="1542" r:id="rId14"/>
    <p:sldId id="1543" r:id="rId15"/>
    <p:sldId id="1510" r:id="rId16"/>
    <p:sldId id="1544" r:id="rId17"/>
    <p:sldId id="1541" r:id="rId18"/>
    <p:sldId id="1540" r:id="rId19"/>
    <p:sldId id="1511" r:id="rId20"/>
    <p:sldId id="1512" r:id="rId21"/>
    <p:sldId id="1513" r:id="rId22"/>
    <p:sldId id="1535" r:id="rId23"/>
    <p:sldId id="1515" r:id="rId24"/>
    <p:sldId id="1516" r:id="rId25"/>
    <p:sldId id="1536" r:id="rId26"/>
    <p:sldId id="1518" r:id="rId27"/>
    <p:sldId id="1519" r:id="rId28"/>
    <p:sldId id="1522" r:id="rId29"/>
    <p:sldId id="1523" r:id="rId30"/>
    <p:sldId id="1524" r:id="rId31"/>
    <p:sldId id="1525" r:id="rId32"/>
    <p:sldId id="1537" r:id="rId33"/>
    <p:sldId id="1527" r:id="rId34"/>
    <p:sldId id="1528" r:id="rId35"/>
    <p:sldId id="1529" r:id="rId36"/>
    <p:sldId id="1530" r:id="rId37"/>
    <p:sldId id="1531" r:id="rId38"/>
    <p:sldId id="1533" r:id="rId39"/>
    <p:sldId id="1532" r:id="rId40"/>
    <p:sldId id="1550" r:id="rId41"/>
    <p:sldId id="1551" r:id="rId42"/>
  </p:sldIdLst>
  <p:sldSz cx="9144000" cy="6858000" type="screen4x3"/>
  <p:notesSz cx="7010400" cy="92964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BBC9"/>
    <a:srgbClr val="D2E4B2"/>
    <a:srgbClr val="DDDDDD"/>
    <a:srgbClr val="FFCCFF"/>
    <a:srgbClr val="FFCCCC"/>
    <a:srgbClr val="423498"/>
    <a:srgbClr val="FFFF00"/>
    <a:srgbClr val="B4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426" y="-72"/>
      </p:cViewPr>
      <p:guideLst>
        <p:guide orient="horz" pos="192"/>
        <p:guide orient="horz" pos="2748"/>
        <p:guide pos="4627"/>
        <p:guide pos="1452"/>
        <p:guide pos="23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 snapToObjects="1">
      <p:cViewPr varScale="1">
        <p:scale>
          <a:sx n="93" d="100"/>
          <a:sy n="93" d="100"/>
        </p:scale>
        <p:origin x="-25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fld id="{DA548AA6-897B-4645-A482-0EC4CD49A63B}" type="datetime1">
              <a:rPr lang="en-US"/>
              <a:pPr>
                <a:defRPr/>
              </a:pPr>
              <a:t>1/21/2016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fld id="{BF0C480C-8B71-491E-AE29-29A46D249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3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fld id="{85268D30-245F-479E-BAD2-957215818EDE}" type="datetime1">
              <a:rPr lang="en-US"/>
              <a:pPr>
                <a:defRPr/>
              </a:pPr>
              <a:t>1/21/2016</a:t>
            </a:fld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7" charset="0"/>
                <a:ea typeface="ＭＳ Ｐゴシック" pitchFamily="97" charset="-128"/>
              </a:defRPr>
            </a:lvl1pPr>
          </a:lstStyle>
          <a:p>
            <a:pPr>
              <a:defRPr/>
            </a:pPr>
            <a:fld id="{866F0F39-5D33-49DD-BE31-C06A0889B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7730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62FDF86-B7AB-44D4-88D8-B93904C194C7}" type="slidenum">
              <a:rPr lang="en-US" smtClean="0">
                <a:latin typeface="Times New Roman" pitchFamily="18" charset="0"/>
              </a:rPr>
              <a:pPr eaLnBrk="1" hangingPunct="1"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Stateful firewalls maintain records of active connections to determine whether or not packets are part of existing sessions.</a:t>
            </a:r>
          </a:p>
          <a:p>
            <a:r>
              <a:rPr lang="en-US" smtClean="0">
                <a:ea typeface="ＭＳ Ｐゴシック" pitchFamily="34" charset="-128"/>
              </a:rPr>
              <a:t>Pass (allow) and block (deny) decisions are based on packets belonging to legitimate connection streams.</a:t>
            </a:r>
          </a:p>
          <a:p>
            <a:r>
              <a:rPr lang="en-US" smtClean="0">
                <a:ea typeface="ＭＳ Ｐゴシック" pitchFamily="34" charset="-128"/>
              </a:rPr>
              <a:t>Once a session is established, the firewall looks for packets that do not belong to authorized sessions.</a:t>
            </a:r>
          </a:p>
          <a:p>
            <a:r>
              <a:rPr lang="en-US" smtClean="0">
                <a:ea typeface="ＭＳ Ｐゴシック" pitchFamily="34" charset="-128"/>
              </a:rPr>
              <a:t>Advanced stateful firewalls track session endpoints and retain additional state details, such as acknowledgement numbers and sequence numbers.</a:t>
            </a:r>
          </a:p>
          <a:p>
            <a:r>
              <a:rPr lang="en-US" smtClean="0">
                <a:ea typeface="ＭＳ Ｐゴシック" pitchFamily="34" charset="-128"/>
              </a:rPr>
              <a:t>Connectionless traffic is not “stateful” and therefore firewall state management does not apply.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63A5746-B00E-40A7-B0F1-9C2E3E56DC15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2BA86CC-1E7B-4913-BBAE-25FC22440F02}" type="slidenum">
              <a:rPr lang="en-US" smtClean="0">
                <a:latin typeface="Times New Roman" pitchFamily="18" charset="0"/>
              </a:rPr>
              <a:pPr eaLnBrk="1" hangingPunct="1"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Keeping “state” observes network connections between points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Most session-oriented protocols use random source ports.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State tracking adjusts and adapts to real-time traffic conditions.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State tracking watches end-to-end traffic streams, session-oriented start-up and tear-down.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State tracking treats packets collectively (start to finish) rather than individually.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State tracking has high operational overhead, robust rule configurations</a:t>
            </a:r>
          </a:p>
          <a:p>
            <a:r>
              <a:rPr lang="en-US" smtClean="0">
                <a:ea typeface="ＭＳ Ｐゴシック" pitchFamily="34" charset="-128"/>
              </a:rPr>
              <a:t>Stateful firewalls provide efficient packet inspection.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Existing connections are checked against state table.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Computationally-intensive firewall filter lookup are avoided</a:t>
            </a:r>
          </a:p>
          <a:p>
            <a:r>
              <a:rPr lang="en-US" smtClean="0">
                <a:ea typeface="ＭＳ Ｐゴシック" pitchFamily="34" charset="-128"/>
              </a:rPr>
              <a:t>Lack of “stateful record keeping” could result in breaking of legitimate connections.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Arbitrary source ports to well-known service destinations get dropped.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7696DBF-65DE-4DD3-82E7-EBD03B20C052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DA51D17-EC46-4639-8EA3-06FBC580F21A}" type="slidenum">
              <a:rPr lang="en-US" smtClean="0">
                <a:latin typeface="Times New Roman" pitchFamily="18" charset="0"/>
              </a:rPr>
              <a:pPr eaLnBrk="1" hangingPunct="1"/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1F687C4-0E64-4F6C-AFF9-593DDC89E216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E4F8C6F-64B0-4F6C-AFC1-CD344BA8B9AE}" type="slidenum">
              <a:rPr lang="en-US" smtClean="0">
                <a:latin typeface="Times New Roman" pitchFamily="18" charset="0"/>
              </a:rPr>
              <a:pPr eaLnBrk="1" hangingPunct="1"/>
              <a:t>18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Ingress/egress filtering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Monitoring and filtering directional inbound and outbound traffic</a:t>
            </a:r>
          </a:p>
          <a:p>
            <a:r>
              <a:rPr lang="en-US" smtClean="0">
                <a:ea typeface="ＭＳ Ｐゴシック" pitchFamily="34" charset="-128"/>
              </a:rPr>
              <a:t>Packet filtering examines network protocol headers and parameters.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Static packet filtering (stateless) uses a fixed set of rules to filter network traffic.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Dynamic packet filtering (stateful) watches connection states to filter traffic.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Operates at the lowest OSI protocol layers</a:t>
            </a:r>
          </a:p>
          <a:p>
            <a:r>
              <a:rPr lang="en-US" smtClean="0">
                <a:ea typeface="ＭＳ Ｐゴシック" pitchFamily="34" charset="-128"/>
              </a:rPr>
              <a:t>Content filtering focuses on network protocol payloads.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Intercepts and investigates packet content before it enters or leaves the network.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Concentrates on domain names, URLs, file names and extensions.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Administratively block unauthorized download resources and Web sites.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Operates at the higher OSI protocol layers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61EB17B-93FA-404E-89F4-BBCAC0ECD1F6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A5A4E3C-0943-4505-8392-55E2457E0ED6}" type="slidenum">
              <a:rPr lang="en-US" smtClean="0">
                <a:latin typeface="Times New Roman" pitchFamily="18" charset="0"/>
              </a:rPr>
              <a:pPr eaLnBrk="1" hangingPunct="1"/>
              <a:t>19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Stateful multi-layer inspection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Inspects packet headers and payloads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Offers complete view of the entire seven-layer OSI protocol stack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Examines setup, state, and teardown of connection-oriented protocols</a:t>
            </a:r>
          </a:p>
          <a:p>
            <a:r>
              <a:rPr lang="en-US" sz="2000" smtClean="0">
                <a:ea typeface="ＭＳ Ｐゴシック" pitchFamily="34" charset="-128"/>
              </a:rPr>
              <a:t>S</a:t>
            </a:r>
            <a:r>
              <a:rPr lang="en-US" smtClean="0">
                <a:ea typeface="ＭＳ Ｐゴシック" pitchFamily="34" charset="-128"/>
              </a:rPr>
              <a:t>tateful and stateless inspection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Tracking connection states to separate legitimate from questionable traffic</a:t>
            </a:r>
          </a:p>
          <a:p>
            <a:r>
              <a:rPr lang="en-US" smtClean="0">
                <a:ea typeface="ＭＳ Ｐゴシック" pitchFamily="34" charset="-128"/>
              </a:rPr>
              <a:t>Proxy servers respond to connection requests between clients and servers.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Separates and isolates external and internal network endpoints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Circuit proxy (circuit-level firewall) monitor TCP handshakes to track sessions.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Application proxy filters by protocol content to enforce safe application behavior.</a:t>
            </a:r>
          </a:p>
          <a:p>
            <a:r>
              <a:rPr lang="en-US" smtClean="0">
                <a:ea typeface="ＭＳ Ｐゴシック" pitchFamily="34" charset="-128"/>
              </a:rPr>
              <a:t>Network address translation (NAT)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Separates and isolates external and internal network endpoints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Maps several internal addresses to a common external address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08D6855-68DD-4778-9860-DDB0F75061DF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C023887-A3A7-42B1-8905-60E0698EE3F1}" type="slidenum">
              <a:rPr lang="en-US" smtClean="0">
                <a:latin typeface="Times New Roman" pitchFamily="18" charset="0"/>
              </a:rPr>
              <a:pPr eaLnBrk="1" hangingPunct="1"/>
              <a:t>20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50B77F0-858D-4DAA-BBCA-7ED6A2FBAB0D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EED067A-9E9A-4F1C-8F42-F72E086C6829}" type="slidenum">
              <a:rPr lang="en-US" smtClean="0">
                <a:latin typeface="Times New Roman" pitchFamily="18" charset="0"/>
              </a:rPr>
              <a:pPr eaLnBrk="1" hangingPunct="1"/>
              <a:t>21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Static filtering is constant and unchanging.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Connection values—address, port, and protocol—are known in advance.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Connections must use well-defined ports and protocols.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Sessions are not observed start-to-finish between endpoints.</a:t>
            </a:r>
          </a:p>
          <a:p>
            <a:r>
              <a:rPr lang="en-US" smtClean="0">
                <a:ea typeface="ＭＳ Ｐゴシック" pitchFamily="34" charset="-128"/>
              </a:rPr>
              <a:t>Dynamic filtering adapts to live traffic by learning which ports are needed for a session and blocks all others.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Firewall monitors inbound connection requests.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Legitimate requests are tracked from start to finish.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When session ends, the firewall closes the ports.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0D4020D-4E25-4B81-A973-38137345D8CF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B86A285-7B3F-4B87-A086-C19EA20E1BE2}" type="slidenum">
              <a:rPr lang="en-US" smtClean="0">
                <a:latin typeface="Times New Roman" pitchFamily="18" charset="0"/>
              </a:rPr>
              <a:pPr eaLnBrk="1" hangingPunct="1"/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680461-AF6C-4942-97DA-A8DFC3DED67C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5693D40-ACD8-4B4C-B5D7-C8EACDC7AD29}" type="slidenum">
              <a:rPr lang="en-US" smtClean="0">
                <a:latin typeface="Times New Roman" pitchFamily="18" charset="0"/>
              </a:rPr>
              <a:pPr eaLnBrk="1" hangingPunct="1"/>
              <a:t>23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E10A6B-50C3-4DE6-848E-45DA5499ED7E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9D47194-D610-42C8-8E47-E0023C6D872F}" type="slidenum">
              <a:rPr lang="en-US" smtClean="0">
                <a:latin typeface="Times New Roman" pitchFamily="18" charset="0"/>
              </a:rPr>
              <a:pPr eaLnBrk="1" hangingPunct="1"/>
              <a:t>24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A470470-D769-4312-9217-83D994EF8C76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1BB5814-809A-448F-A48E-C15185A64DD0}" type="slidenum">
              <a:rPr lang="en-US" smtClean="0">
                <a:latin typeface="Times New Roman" pitchFamily="18" charset="0"/>
              </a:rPr>
              <a:pPr eaLnBrk="1" hangingPunct="1"/>
              <a:t>25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170B730-FC0F-4C5C-AC76-3816546CB972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E29855F-E77E-4D3F-8BF9-3DB08EEC18C9}" type="slidenum">
              <a:rPr lang="en-US" smtClean="0">
                <a:latin typeface="Times New Roman" pitchFamily="18" charset="0"/>
              </a:rPr>
              <a:pPr eaLnBrk="1" hangingPunct="1"/>
              <a:t>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0CFD851-B753-4500-9770-ADACF363A0D7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BB90451-13C5-4D5D-9F72-3BA166A97C2E}" type="slidenum">
              <a:rPr lang="en-US" smtClean="0">
                <a:latin typeface="Times New Roman" pitchFamily="18" charset="0"/>
              </a:rPr>
              <a:pPr eaLnBrk="1" hangingPunct="1"/>
              <a:t>26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NAT translates internal addresses to external addresses.</a:t>
            </a:r>
          </a:p>
          <a:p>
            <a:r>
              <a:rPr lang="en-US" smtClean="0">
                <a:ea typeface="ＭＳ Ｐゴシック" pitchFamily="34" charset="-128"/>
              </a:rPr>
              <a:t>NAT creates one-to-many mappings to extend IP address class availability and share a common Internet connection among several “hidden” hosts.</a:t>
            </a:r>
          </a:p>
          <a:p>
            <a:r>
              <a:rPr lang="en-US" smtClean="0">
                <a:ea typeface="ＭＳ Ｐゴシック" pitchFamily="34" charset="-128"/>
              </a:rPr>
              <a:t>NAT allows you to bypass individual IP assignments from an ISP.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Create choke points through which all traffic must pass.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Reduce cost by using a single Internet IP among several internal computers.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Extend “full” IP address class ranges to smaller, separate network segments.</a:t>
            </a:r>
          </a:p>
          <a:p>
            <a:r>
              <a:rPr lang="en-US" smtClean="0">
                <a:ea typeface="ＭＳ Ｐゴシック" pitchFamily="34" charset="-128"/>
              </a:rPr>
              <a:t>NAT conceals internal machines from the external world.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Keep private systems hidden from external access or view.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Let multiple internal connections appear to originate from one external system.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E4FB644-3DD3-42D4-9D84-5F123CF8B40B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EFD8426-ABA7-46FF-B433-9C8B142015D8}" type="slidenum">
              <a:rPr lang="en-US" smtClean="0">
                <a:latin typeface="Times New Roman" pitchFamily="18" charset="0"/>
              </a:rPr>
              <a:pPr eaLnBrk="1" hangingPunct="1"/>
              <a:t>27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BEB426A-B283-4673-98E5-97F350AFDC33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F4CFC9-6BB1-4825-82C9-4951B58D990C}" type="slidenum">
              <a:rPr lang="en-US" smtClean="0">
                <a:latin typeface="Times New Roman" pitchFamily="18" charset="0"/>
              </a:rPr>
              <a:pPr eaLnBrk="1" hangingPunct="1"/>
              <a:t>28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AA43033-E2C2-4C50-9FCA-082D79C1F3E4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B21365-BC8C-41DF-937E-370FBDA31C64}" type="slidenum">
              <a:rPr lang="en-US" smtClean="0">
                <a:latin typeface="Times New Roman" pitchFamily="18" charset="0"/>
              </a:rPr>
              <a:pPr eaLnBrk="1" hangingPunct="1"/>
              <a:t>29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0C6822-602C-4AF9-82A9-EB794E0F1E97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796333E-4ECA-44EF-9557-0EE4943A9673}" type="slidenum">
              <a:rPr lang="en-US" smtClean="0">
                <a:latin typeface="Times New Roman" pitchFamily="18" charset="0"/>
              </a:rPr>
              <a:pPr eaLnBrk="1" hangingPunct="1"/>
              <a:t>30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8E7C1E7-318B-448E-BFA6-7ACBA29E508F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6042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4051658-40BE-4CD2-8D50-4020B19DB544}" type="slidenum">
              <a:rPr lang="en-US" smtClean="0">
                <a:latin typeface="Times New Roman" pitchFamily="18" charset="0"/>
              </a:rPr>
              <a:pPr eaLnBrk="1" hangingPunct="1"/>
              <a:t>31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A08E48-BAB9-4719-A80D-5BEB65B83BE2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8B89054-6EC5-46E9-9036-5ADFEE1F5072}" type="slidenum">
              <a:rPr lang="en-US" smtClean="0">
                <a:latin typeface="Times New Roman" pitchFamily="18" charset="0"/>
              </a:rPr>
              <a:pPr eaLnBrk="1" hangingPunct="1"/>
              <a:t>32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24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42CC682-859F-4AF0-81CC-7098B7F6263A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624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2D11DA2-490C-45AE-B014-3BBF969BE5C2}" type="slidenum">
              <a:rPr lang="en-US" smtClean="0">
                <a:latin typeface="Times New Roman" pitchFamily="18" charset="0"/>
              </a:rPr>
              <a:pPr eaLnBrk="1" hangingPunct="1"/>
              <a:t>33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26841F8-5C3D-4CFC-8D54-586A08249657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57955CA-D1FE-4A1E-B26F-D972E48EF88E}" type="slidenum">
              <a:rPr lang="en-US" smtClean="0">
                <a:latin typeface="Times New Roman" pitchFamily="18" charset="0"/>
              </a:rPr>
              <a:pPr eaLnBrk="1" hangingPunct="1"/>
              <a:t>34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AB51D68-8684-496D-847F-C52D8CDB68FB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F84DBB9-0648-48C1-B42F-D3610CF672F1}" type="slidenum">
              <a:rPr lang="en-US" smtClean="0">
                <a:latin typeface="Times New Roman" pitchFamily="18" charset="0"/>
              </a:rPr>
              <a:pPr eaLnBrk="1" hangingPunct="1"/>
              <a:t>35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11904B7-CEB7-4533-859D-4F8D3A907C88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F03D64D-20D8-4C68-979F-C16A7C6E956A}" type="slidenum">
              <a:rPr lang="en-US" smtClean="0">
                <a:latin typeface="Times New Roman" pitchFamily="18" charset="0"/>
              </a:rPr>
              <a:pPr eaLnBrk="1" hangingPunct="1"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A350DA-5905-456A-A442-6E9B93855278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0AF383D-132F-4F73-AEF7-D8223A1EF558}" type="slidenum">
              <a:rPr lang="en-US" smtClean="0">
                <a:latin typeface="Times New Roman" pitchFamily="18" charset="0"/>
              </a:rPr>
              <a:pPr eaLnBrk="1" hangingPunct="1"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59464E-0E47-4716-BD82-1326B299B5D3}" type="slidenum">
              <a:rPr 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73C88C-FD81-4F62-ADF9-F57F92FD6838}" type="slidenum">
              <a:rPr 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4B7F5A9-A6B7-4FFC-A661-EDCA064A8F96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8561F0-F407-4877-BBC5-BA2CBEAC601B}" type="slidenum">
              <a:rPr lang="en-US" smtClean="0">
                <a:latin typeface="Times New Roman" pitchFamily="18" charset="0"/>
              </a:rPr>
              <a:pPr eaLnBrk="1" hangingPunct="1"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ABF8D71-410E-46FE-851B-C6F2D748D13C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F51D43F-F337-4610-9196-22876C88368D}" type="slidenum">
              <a:rPr lang="en-US" smtClean="0">
                <a:latin typeface="Times New Roman" pitchFamily="18" charset="0"/>
              </a:rPr>
              <a:pPr eaLnBrk="1" hangingPunct="1"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Stateless firewalls maintain no “state tables” for active connections.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Unaware of session stream details for connection-oriented protocols</a:t>
            </a:r>
          </a:p>
          <a:p>
            <a:r>
              <a:rPr lang="en-US" smtClean="0">
                <a:ea typeface="ＭＳ Ｐゴシック" pitchFamily="34" charset="-128"/>
              </a:rPr>
              <a:t>Frames are treated individually rather than collectively.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Cannot distinguish between packets in ongoing connections and rogue packets</a:t>
            </a:r>
          </a:p>
          <a:p>
            <a:r>
              <a:rPr lang="en-US" smtClean="0">
                <a:ea typeface="ＭＳ Ｐゴシック" pitchFamily="34" charset="-128"/>
              </a:rPr>
              <a:t>Filtering decisions are based on static addresses and port numbers.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Pass (allow) or block (deny) traffic based on well-known connection values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EFA8A1-3CBE-44A5-A322-E91735D6CA40}" type="datetime1">
              <a:rPr lang="en-US" smtClean="0">
                <a:latin typeface="Times New Roman" pitchFamily="18" charset="0"/>
              </a:rPr>
              <a:pPr eaLnBrk="1" hangingPunct="1"/>
              <a:t>1/21/2016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F3B29F-9827-4132-8E54-F0DECEC3B101}" type="slidenum">
              <a:rPr lang="en-US" smtClean="0">
                <a:latin typeface="Times New Roman" pitchFamily="18" charset="0"/>
              </a:rPr>
              <a:pPr eaLnBrk="1" hangingPunct="1"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g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57825" y="6477000"/>
            <a:ext cx="3343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7086600" cy="584775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426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8784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2789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2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7613"/>
            <a:ext cx="9144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4800"/>
            <a:ext cx="8299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95400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146675" y="6496050"/>
            <a:ext cx="330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382000" y="649605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800">
                <a:solidFill>
                  <a:schemeClr val="bg1"/>
                </a:solidFill>
              </a:rPr>
              <a:t>Page </a:t>
            </a:r>
            <a:fld id="{B5520EF4-BEFD-4C5C-BB75-0302A0B87B9F}" type="slidenum">
              <a:rPr lang="en-US" sz="800">
                <a:solidFill>
                  <a:schemeClr val="bg1"/>
                </a:solidFill>
              </a:rPr>
              <a:pPr/>
              <a:t>‹#›</a:t>
            </a:fld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 userDrawn="1"/>
        </p:nvSpPr>
        <p:spPr bwMode="auto">
          <a:xfrm>
            <a:off x="95250" y="6478588"/>
            <a:ext cx="4124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IS3220 Information Technology Infrastructure Security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0" r:id="rId2"/>
    <p:sldLayoutId id="2147483991" r:id="rId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+mj-lt"/>
          <a:ea typeface="ＭＳ Ｐゴシック" pitchFamily="97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7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97" charset="-128"/>
          <a:cs typeface="+mn-cs"/>
        </a:defRPr>
      </a:lvl1pPr>
      <a:lvl2pPr marL="687388" indent="-231775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85000"/>
        <a:buFont typeface="Times"/>
        <a:buChar char="•"/>
        <a:defRPr sz="1600">
          <a:solidFill>
            <a:schemeClr val="tx1"/>
          </a:solidFill>
          <a:latin typeface="+mn-lt"/>
          <a:ea typeface="ＭＳ Ｐゴシック" pitchFamily="9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400">
          <a:solidFill>
            <a:schemeClr val="tx1"/>
          </a:solidFill>
          <a:latin typeface="+mn-lt"/>
          <a:ea typeface="ＭＳ Ｐゴシック" pitchFamily="97" charset="-128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90000"/>
        <a:buChar char="›"/>
        <a:defRPr sz="1200">
          <a:solidFill>
            <a:schemeClr val="tx1"/>
          </a:solidFill>
          <a:latin typeface="+mn-lt"/>
          <a:ea typeface="ＭＳ Ｐゴシック" pitchFamily="97" charset="-128"/>
        </a:defRPr>
      </a:lvl4pPr>
      <a:lvl5pPr marL="20526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  <a:ea typeface="ＭＳ Ｐゴシック" pitchFamily="97" charset="-128"/>
        </a:defRPr>
      </a:lvl5pPr>
      <a:lvl6pPr marL="25098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6pPr>
      <a:lvl7pPr marL="29670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7pPr>
      <a:lvl8pPr marL="34242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8pPr>
      <a:lvl9pPr marL="38814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Class Agenda 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Learning Objectives</a:t>
            </a:r>
          </a:p>
          <a:p>
            <a:r>
              <a:rPr lang="en-US" sz="2800" dirty="0" smtClean="0"/>
              <a:t>Discussion of Project</a:t>
            </a:r>
          </a:p>
          <a:p>
            <a:r>
              <a:rPr lang="en-US" sz="2800" dirty="0" smtClean="0"/>
              <a:t>Lesson Presentation and Discussions.</a:t>
            </a:r>
          </a:p>
          <a:p>
            <a:r>
              <a:rPr lang="en-US" sz="2800" dirty="0" smtClean="0"/>
              <a:t>Discussion on Assignments.</a:t>
            </a:r>
          </a:p>
          <a:p>
            <a:r>
              <a:rPr lang="en-US" sz="2800" dirty="0" smtClean="0"/>
              <a:t>Discussion on Lab Activities.</a:t>
            </a:r>
          </a:p>
          <a:p>
            <a:r>
              <a:rPr lang="en-US" sz="2800" dirty="0" smtClean="0"/>
              <a:t>Break Times. 10 Minutes break in every 1 Hour.</a:t>
            </a:r>
          </a:p>
          <a:p>
            <a:r>
              <a:rPr lang="en-US" sz="2800" dirty="0" smtClean="0"/>
              <a:t>Note: Submit all Assignment and labs due today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549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33400" y="6324600"/>
            <a:ext cx="60960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Security+ Guide to Network Security Fundamentals, Third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057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D66DFF-167F-433E-8984-30F07A38535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295400"/>
          </a:xfrm>
        </p:spPr>
        <p:txBody>
          <a:bodyPr/>
          <a:lstStyle/>
          <a:p>
            <a:r>
              <a:rPr lang="en-US" smtClean="0"/>
              <a:t>Firewall (continued)</a:t>
            </a:r>
          </a:p>
        </p:txBody>
      </p:sp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930400"/>
            <a:ext cx="78771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2565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Types of Firewalls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073150"/>
            <a:ext cx="6134100" cy="4648200"/>
          </a:xfrm>
        </p:spPr>
        <p:txBody>
          <a:bodyPr/>
          <a:lstStyle/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Packet Filtering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Multi-Homed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Screening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Stateless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Stateful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Application Proxy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 of Firewalls.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Packet Filtering-Make access decision based on protocol header values</a:t>
            </a:r>
          </a:p>
          <a:p>
            <a:r>
              <a:rPr lang="en-US" sz="2800" dirty="0"/>
              <a:t>First generation of </a:t>
            </a:r>
            <a:r>
              <a:rPr lang="en-US" sz="2800" dirty="0" smtClean="0"/>
              <a:t>firewalls. Built </a:t>
            </a:r>
            <a:r>
              <a:rPr lang="en-US" sz="2800" dirty="0"/>
              <a:t>into majority of </a:t>
            </a:r>
            <a:r>
              <a:rPr lang="en-US" sz="2800" dirty="0" smtClean="0"/>
              <a:t>firewalls</a:t>
            </a:r>
          </a:p>
          <a:p>
            <a:r>
              <a:rPr lang="en-US" sz="2800" dirty="0" err="1" smtClean="0"/>
              <a:t>Stateful</a:t>
            </a:r>
            <a:r>
              <a:rPr lang="en-US" sz="2800" dirty="0" smtClean="0"/>
              <a:t> firewalls. Like a nosy neighbor, it keep track of connection and inspect communications by using state table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Stateful</a:t>
            </a:r>
            <a:r>
              <a:rPr lang="en-US" sz="2800" dirty="0" smtClean="0"/>
              <a:t> Firewall can be a victim of </a:t>
            </a:r>
            <a:r>
              <a:rPr lang="en-US" sz="2800" dirty="0" err="1" smtClean="0"/>
              <a:t>DoS</a:t>
            </a:r>
            <a:r>
              <a:rPr lang="en-US" sz="2800" dirty="0" smtClean="0"/>
              <a:t> attack</a:t>
            </a:r>
            <a:endParaRPr lang="en-US" dirty="0" smtClean="0"/>
          </a:p>
          <a:p>
            <a:r>
              <a:rPr lang="en-US" sz="2800" dirty="0" smtClean="0"/>
              <a:t>Proxy Firewall act like a middleman and stands between trusted and untrusted network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843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Architecture.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Firewall  Architecture specifies where firewall are placed on the network</a:t>
            </a:r>
          </a:p>
          <a:p>
            <a:r>
              <a:rPr lang="en-US" sz="2400" dirty="0" smtClean="0"/>
              <a:t>Multi-Homed :Devices are devices with many NIC  that are used to connect different networks.</a:t>
            </a:r>
          </a:p>
          <a:p>
            <a:r>
              <a:rPr lang="en-US" sz="2400" dirty="0" smtClean="0"/>
              <a:t>The devices most of the time used to hose a Firewall Software. </a:t>
            </a:r>
          </a:p>
          <a:p>
            <a:r>
              <a:rPr lang="en-US" sz="2400" dirty="0" smtClean="0"/>
              <a:t>Common example is the DMZ</a:t>
            </a:r>
          </a:p>
          <a:p>
            <a:r>
              <a:rPr lang="en-US" sz="2400" dirty="0" smtClean="0"/>
              <a:t>Screened Host: Firewall that communicate directly with perimeter router and internal firewall. </a:t>
            </a:r>
          </a:p>
          <a:p>
            <a:r>
              <a:rPr lang="en-US" sz="2400" dirty="0" smtClean="0"/>
              <a:t>Screened subnet: External firewall which screen the traffic entering the DMZ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111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Descriptions of Firewalls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May be for personal or commercial use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Software or hardware based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May use dynamic or static packet filtering</a:t>
            </a:r>
          </a:p>
          <a:p>
            <a:pPr marL="0" indent="0">
              <a:spcAft>
                <a:spcPts val="2400"/>
              </a:spcAft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Stateless Inspection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Maintain no “state tables” for active connections</a:t>
            </a:r>
          </a:p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Frames are treated individually rather than collectively</a:t>
            </a:r>
          </a:p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Filtering decisions are based on static addresses and port numbers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Stateful Inspection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9750" y="990600"/>
            <a:ext cx="8299450" cy="49323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Maintain records of active connections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Pass (allow) and block (deny) decisions based on packets belonging to legitimate connection streams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Looks for packets that do not belong to authorized sessions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Advanced stateful firewalls track session endpoints 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Retain additional state details, such as acknowledgement numbers and sequence numbers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Connectionless traffic is not “stateful” and therefore firewall state management does not apply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Advantages of Stateful Filtering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9750" y="1304925"/>
            <a:ext cx="8299450" cy="3813175"/>
          </a:xfrm>
        </p:spPr>
        <p:txBody>
          <a:bodyPr/>
          <a:lstStyle/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Keeping “state” observes network connections between points</a:t>
            </a:r>
          </a:p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Provide efficient packet inspection</a:t>
            </a:r>
          </a:p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Lack of “stateful record keeping” could result in breaking of legitimate connections</a:t>
            </a:r>
          </a:p>
          <a:p>
            <a:pPr lvl="1">
              <a:buFont typeface="Times"/>
              <a:buNone/>
            </a:pPr>
            <a:endParaRPr lang="en-US" sz="1800" smtClean="0">
              <a:ea typeface="ＭＳ Ｐゴシック" pitchFamily="34" charset="-128"/>
            </a:endParaRPr>
          </a:p>
          <a:p>
            <a:pPr lvl="1">
              <a:buFont typeface="Times"/>
              <a:buNone/>
            </a:pPr>
            <a:endParaRPr lang="en-US" sz="18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EXPLORE: PROCESS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04850"/>
          </a:xfrm>
        </p:spPr>
        <p:txBody>
          <a:bodyPr/>
          <a:lstStyle/>
          <a:p>
            <a:r>
              <a:rPr lang="en-US" sz="3200" smtClean="0">
                <a:solidFill>
                  <a:schemeClr val="tx2"/>
                </a:solidFill>
                <a:ea typeface="ＭＳ Ｐゴシック" pitchFamily="34" charset="-128"/>
              </a:rPr>
              <a:t>Firewall Filtering Types and Strategies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73125" y="1296988"/>
            <a:ext cx="7015163" cy="4103687"/>
          </a:xfrm>
        </p:spPr>
        <p:txBody>
          <a:bodyPr/>
          <a:lstStyle/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Ingress/egress filtering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Packet filtering examines network protocol headers and parameters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Content filtering focuses on network protocol payloads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Class Agenda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Theory: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/>
              <a:t>6:00pm -</a:t>
            </a:r>
            <a:r>
              <a:rPr lang="en-US" sz="3200" dirty="0" smtClean="0"/>
              <a:t>8:00pm </a:t>
            </a:r>
          </a:p>
          <a:p>
            <a:pPr>
              <a:defRPr/>
            </a:pPr>
            <a:r>
              <a:rPr lang="en-US" sz="3200" dirty="0" smtClean="0"/>
              <a:t>Lab: </a:t>
            </a:r>
            <a:r>
              <a:rPr lang="it-IT" sz="3200" dirty="0" smtClean="0"/>
              <a:t>8:15pm to 11:00pm</a:t>
            </a:r>
          </a:p>
          <a:p>
            <a:pPr marL="0" indent="0">
              <a:buFont typeface="Wingdings" pitchFamily="92" charset="2"/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9668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868363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Firewall Filtering Types and </a:t>
            </a:r>
            <a:r>
              <a:rPr lang="en-US" sz="3200" smtClean="0">
                <a:solidFill>
                  <a:schemeClr val="tx2"/>
                </a:solidFill>
                <a:ea typeface="ＭＳ Ｐゴシック" pitchFamily="34" charset="-128"/>
              </a:rPr>
              <a:t>Strategies</a:t>
            </a:r>
            <a:endParaRPr lang="en-US" sz="360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750" y="1173163"/>
            <a:ext cx="8299450" cy="4295775"/>
          </a:xfrm>
        </p:spPr>
        <p:txBody>
          <a:bodyPr/>
          <a:lstStyle/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Stateful multi-layer inspection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Stateful and stateless inspection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Proxy servers respond to connection requests between clients and servers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Network Address Translation (NAT)</a:t>
            </a:r>
            <a:endParaRPr lang="en-US" sz="20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EXPLORE: ROLES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34950" y="304800"/>
            <a:ext cx="86042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Static and Dynamic Packet Filters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9750" y="1312863"/>
            <a:ext cx="8299450" cy="3068637"/>
          </a:xfrm>
        </p:spPr>
        <p:txBody>
          <a:bodyPr/>
          <a:lstStyle/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Static filtering is constant and unchanging</a:t>
            </a:r>
          </a:p>
          <a:p>
            <a:pPr marL="341313" indent="-341313"/>
            <a:r>
              <a:rPr lang="en-US" sz="2800" smtClean="0">
                <a:ea typeface="ＭＳ Ｐゴシック" pitchFamily="34" charset="-128"/>
              </a:rPr>
              <a:t>Dynamic filtering adapts to live traffic </a:t>
            </a:r>
          </a:p>
          <a:p>
            <a:pPr marL="795338" lvl="1" indent="-341313"/>
            <a:r>
              <a:rPr lang="en-US" sz="2600" smtClean="0">
                <a:ea typeface="ＭＳ Ｐゴシック" pitchFamily="34" charset="-128"/>
              </a:rPr>
              <a:t>Learns which ports are needed for a session</a:t>
            </a:r>
          </a:p>
          <a:p>
            <a:pPr marL="795338" lvl="1" indent="-341313"/>
            <a:r>
              <a:rPr lang="en-US" sz="2600" smtClean="0">
                <a:ea typeface="ＭＳ Ｐゴシック" pitchFamily="34" charset="-128"/>
              </a:rPr>
              <a:t>Blocks all others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Application Gateway Overview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An application proxy, or application gateway, is like a packet filter but focuses more deeply on application protocol behaviors</a:t>
            </a:r>
          </a:p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Acts as middleman between client and server</a:t>
            </a:r>
          </a:p>
          <a:p>
            <a:pPr marL="341313" indent="-341313">
              <a:spcAft>
                <a:spcPts val="2400"/>
              </a:spcAft>
            </a:pPr>
            <a:r>
              <a:rPr lang="en-US" sz="2800" smtClean="0">
                <a:ea typeface="ＭＳ Ｐゴシック" pitchFamily="34" charset="-128"/>
              </a:rPr>
              <a:t>Firewall and proxy combination achieves defense-in-depth strategy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200" smtClean="0">
                <a:solidFill>
                  <a:schemeClr val="tx2"/>
                </a:solidFill>
                <a:ea typeface="ＭＳ Ｐゴシック" pitchFamily="34" charset="-128"/>
              </a:rPr>
              <a:t>Application Gateway Defense-in-Depth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9750" y="1133475"/>
            <a:ext cx="8299450" cy="4103688"/>
          </a:xfrm>
        </p:spPr>
        <p:txBody>
          <a:bodyPr/>
          <a:lstStyle/>
          <a:p>
            <a:pPr marL="341313" indent="-341313">
              <a:spcAft>
                <a:spcPts val="2400"/>
              </a:spcAft>
              <a:defRPr/>
            </a:pPr>
            <a:r>
              <a:rPr lang="en-US" sz="3200" dirty="0" smtClean="0">
                <a:ea typeface="ＭＳ Ｐゴシック" pitchFamily="34" charset="-128"/>
              </a:rPr>
              <a:t>Firewall and proxy combination achieves defense-in-depth strategy</a:t>
            </a:r>
          </a:p>
          <a:p>
            <a:pPr lvl="1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Application proxies filter on content in the application layer payload</a:t>
            </a:r>
          </a:p>
          <a:p>
            <a:pPr lvl="1">
              <a:defRPr/>
            </a:pPr>
            <a:r>
              <a:rPr lang="en-US" sz="2800" dirty="0" smtClean="0">
                <a:ea typeface="ＭＳ Ｐゴシック" pitchFamily="34" charset="-128"/>
              </a:rPr>
              <a:t>Network firewalls filter on lower-level protocol properties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Network Circuit Proxy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58825" y="1073150"/>
            <a:ext cx="7170738" cy="4648200"/>
          </a:xfrm>
        </p:spPr>
        <p:txBody>
          <a:bodyPr/>
          <a:lstStyle/>
          <a:p>
            <a:pPr marL="341313" indent="-341313">
              <a:defRPr/>
            </a:pPr>
            <a:r>
              <a:rPr lang="en-US" sz="3200" dirty="0" smtClean="0">
                <a:ea typeface="ＭＳ Ｐゴシック" pitchFamily="34" charset="-128"/>
              </a:rPr>
              <a:t>A circuit proxy or circuit-level firewall filters on connection-oriented startup</a:t>
            </a:r>
          </a:p>
          <a:p>
            <a:pPr lvl="1">
              <a:defRPr/>
            </a:pPr>
            <a:r>
              <a:rPr lang="en-US" sz="2800" dirty="0" smtClean="0">
                <a:ea typeface="ＭＳ Ｐゴシック" pitchFamily="34" charset="-128"/>
              </a:rPr>
              <a:t>Observes initial setup of a circuit, session, or state</a:t>
            </a:r>
          </a:p>
          <a:p>
            <a:pPr lvl="1">
              <a:defRPr/>
            </a:pPr>
            <a:r>
              <a:rPr lang="en-US" sz="2800" dirty="0" smtClean="0">
                <a:ea typeface="ＭＳ Ｐゴシック" pitchFamily="34" charset="-128"/>
              </a:rPr>
              <a:t>Once connected, a circuit is no longer filtered traffic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Circuit Proxy Filtering Rules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864100"/>
          </a:xfrm>
        </p:spPr>
        <p:txBody>
          <a:bodyPr/>
          <a:lstStyle/>
          <a:p>
            <a:pPr marL="341313" indent="-341313">
              <a:defRPr/>
            </a:pPr>
            <a:r>
              <a:rPr lang="en-US" sz="3200" dirty="0" smtClean="0">
                <a:ea typeface="ＭＳ Ｐゴシック" pitchFamily="34" charset="-128"/>
              </a:rPr>
              <a:t>Circuit proxy filtering rules are similar to static packet filtering</a:t>
            </a:r>
          </a:p>
          <a:p>
            <a:pPr lvl="1">
              <a:defRPr/>
            </a:pPr>
            <a:r>
              <a:rPr lang="en-US" sz="2800" dirty="0" smtClean="0">
                <a:ea typeface="ＭＳ Ｐゴシック" pitchFamily="34" charset="-128"/>
              </a:rPr>
              <a:t>Static values determine what circuits and connections are allowed</a:t>
            </a:r>
          </a:p>
          <a:p>
            <a:pPr lvl="1">
              <a:defRPr/>
            </a:pPr>
            <a:r>
              <a:rPr lang="en-US" sz="2800" dirty="0" smtClean="0">
                <a:ea typeface="ＭＳ Ｐゴシック" pitchFamily="34" charset="-128"/>
              </a:rPr>
              <a:t>Filters can be set to default deny or default allow</a:t>
            </a:r>
          </a:p>
          <a:p>
            <a:pPr lvl="1">
              <a:defRPr/>
            </a:pPr>
            <a:r>
              <a:rPr lang="en-US" sz="2800" dirty="0" smtClean="0">
                <a:ea typeface="ＭＳ Ｐゴシック" pitchFamily="34" charset="-128"/>
              </a:rPr>
              <a:t>Generally faster than application-layer firewalls due to fewer packet evaluations</a:t>
            </a:r>
          </a:p>
          <a:p>
            <a:pPr lvl="1">
              <a:defRPr/>
            </a:pPr>
            <a:r>
              <a:rPr lang="en-US" sz="2800" dirty="0" smtClean="0">
                <a:ea typeface="ＭＳ Ｐゴシック" pitchFamily="34" charset="-128"/>
              </a:rPr>
              <a:t>Useful for connection-oriented protocols that perform TCP/IP handshakes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6063" y="304800"/>
            <a:ext cx="87566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Network Address Translation (NAT)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NAT translates internal addresses to external addresses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NAT creates one-to-many mappings to extend IP address class availability and share a common Internet connection among several “hidden” hosts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NAT allows you to bypass individual IP assignments from an ISP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NAT conceals internal machines from the external world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EXPLORE: RATIONALE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Software Firewalls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Software firewalls are installed on host computers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Built-in Windows Firewall or Linux packet filter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Competes for shared resources on the host computer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Static placement filters only connections made from/to the host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Protect only one system on the network, unless forwarding IP traffic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Class Agenda 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Learning Objectives</a:t>
            </a:r>
          </a:p>
          <a:p>
            <a:r>
              <a:rPr lang="en-US" sz="2800" dirty="0" smtClean="0"/>
              <a:t>Discussion of Project</a:t>
            </a:r>
          </a:p>
          <a:p>
            <a:r>
              <a:rPr lang="en-US" sz="2800" dirty="0" smtClean="0"/>
              <a:t>Lesson Presentation and Discussions.</a:t>
            </a:r>
          </a:p>
          <a:p>
            <a:r>
              <a:rPr lang="en-US" sz="2800" dirty="0" smtClean="0"/>
              <a:t>Discussion on Assignments.</a:t>
            </a:r>
          </a:p>
          <a:p>
            <a:r>
              <a:rPr lang="en-US" sz="2800" dirty="0" smtClean="0"/>
              <a:t>Discussion on Lab Activities.</a:t>
            </a:r>
          </a:p>
          <a:p>
            <a:r>
              <a:rPr lang="en-US" sz="2800" dirty="0" smtClean="0"/>
              <a:t>Break Times. 10 Minutes break in every 1 Hour.</a:t>
            </a:r>
          </a:p>
          <a:p>
            <a:r>
              <a:rPr lang="en-US" sz="2800" dirty="0" smtClean="0"/>
              <a:t>Note: Submit all Assignment and labs due today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549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Hardware Firewalls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pPr marL="341313" indent="-341313"/>
            <a:r>
              <a:rPr lang="en-US" sz="2800" smtClean="0">
                <a:ea typeface="ＭＳ Ｐゴシック" pitchFamily="34" charset="-128"/>
              </a:rPr>
              <a:t>Hardware firewalls are installed on dedicated devices</a:t>
            </a:r>
          </a:p>
          <a:p>
            <a:pPr marL="341313" indent="-341313"/>
            <a:r>
              <a:rPr lang="en-US" sz="2800" smtClean="0">
                <a:ea typeface="ＭＳ Ｐゴシック" pitchFamily="34" charset="-128"/>
              </a:rPr>
              <a:t>Firewall appliances and dedicated routers with firewall services</a:t>
            </a:r>
          </a:p>
          <a:p>
            <a:pPr marL="341313" indent="-341313"/>
            <a:r>
              <a:rPr lang="en-US" sz="2800" smtClean="0">
                <a:ea typeface="ＭＳ Ｐゴシック" pitchFamily="34" charset="-128"/>
              </a:rPr>
              <a:t>Strategic placement throughout the network filters end-to-end connections</a:t>
            </a:r>
          </a:p>
          <a:p>
            <a:pPr marL="341313" indent="-341313"/>
            <a:r>
              <a:rPr lang="en-US" sz="2800" smtClean="0">
                <a:ea typeface="ＭＳ Ｐゴシック" pitchFamily="34" charset="-128"/>
              </a:rPr>
              <a:t>Stand-alone unit can protect multiple systems on the network</a:t>
            </a:r>
          </a:p>
          <a:p>
            <a:pPr marL="341313" indent="-341313"/>
            <a:r>
              <a:rPr lang="en-US" sz="2800" smtClean="0">
                <a:ea typeface="ＭＳ Ｐゴシック" pitchFamily="34" charset="-128"/>
              </a:rPr>
              <a:t>Optimized for network performance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Combination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Achieve defense-in-depth by combining hardware and software firewalls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Layered protection at the network and host levels by separate firewalls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Especially practical for mobile employees that telecommute to work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Host-Based Firewalls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04863" y="1073150"/>
            <a:ext cx="7567612" cy="4648200"/>
          </a:xfrm>
        </p:spPr>
        <p:txBody>
          <a:bodyPr/>
          <a:lstStyle/>
          <a:p>
            <a:pPr marL="341313" indent="-341313">
              <a:spcAft>
                <a:spcPts val="12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Host-based firewalls protect only the local computer</a:t>
            </a:r>
          </a:p>
          <a:p>
            <a:pPr marL="341313" indent="-341313">
              <a:spcAft>
                <a:spcPts val="12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Filters traffic passing through the local system only</a:t>
            </a:r>
          </a:p>
          <a:p>
            <a:pPr marL="341313" indent="-341313">
              <a:spcAft>
                <a:spcPts val="12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Can filter traffic for other systems, such as Windows Internet Connection Sharing</a:t>
            </a:r>
          </a:p>
          <a:p>
            <a:pPr marL="341313" indent="-341313">
              <a:spcAft>
                <a:spcPts val="12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Host-based “personal” software firewalls</a:t>
            </a:r>
          </a:p>
          <a:p>
            <a:pPr marL="341313" indent="-341313">
              <a:spcAft>
                <a:spcPts val="12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Not optimized for firewall filtering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Network-Based Firewalls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918075"/>
          </a:xfrm>
        </p:spPr>
        <p:txBody>
          <a:bodyPr/>
          <a:lstStyle/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Network-based firewalls span an entire network.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Filters all traffic passing in and out of the network or network segment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Can filter between other networks and systems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Commercial or corporate firewalls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Optimized for network-wide firewall filtering</a:t>
            </a:r>
          </a:p>
          <a:p>
            <a:pPr marL="341313" indent="-341313">
              <a:defRPr/>
            </a:pPr>
            <a:r>
              <a:rPr lang="en-US" sz="2800" dirty="0" smtClean="0">
                <a:ea typeface="ＭＳ Ｐゴシック" pitchFamily="34" charset="-128"/>
              </a:rPr>
              <a:t>Incorporate enterprise-grade network services</a:t>
            </a:r>
          </a:p>
          <a:p>
            <a:pPr lvl="1">
              <a:defRPr/>
            </a:pPr>
            <a:r>
              <a:rPr lang="en-US" sz="2400" dirty="0" smtClean="0">
                <a:ea typeface="ＭＳ Ｐゴシック" pitchFamily="34" charset="-128"/>
              </a:rPr>
              <a:t>VPN</a:t>
            </a:r>
          </a:p>
          <a:p>
            <a:pPr lvl="1">
              <a:defRPr/>
            </a:pPr>
            <a:r>
              <a:rPr lang="en-US" sz="2400" dirty="0" smtClean="0">
                <a:ea typeface="ＭＳ Ｐゴシック" pitchFamily="34" charset="-128"/>
              </a:rPr>
              <a:t>Enterprise-class encryption protocols</a:t>
            </a:r>
          </a:p>
          <a:p>
            <a:pPr lvl="1">
              <a:defRPr/>
            </a:pPr>
            <a:r>
              <a:rPr lang="en-US" sz="2400" dirty="0" smtClean="0">
                <a:ea typeface="ＭＳ Ｐゴシック" pitchFamily="34" charset="-128"/>
              </a:rPr>
              <a:t>Enterprise-class security services</a:t>
            </a: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Single-Homed Firewalls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709613" y="1073150"/>
            <a:ext cx="7861300" cy="4648200"/>
          </a:xfrm>
        </p:spPr>
        <p:txBody>
          <a:bodyPr/>
          <a:lstStyle/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Single-homed firewalls have only one network interface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No physical isolation between internal and external networks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Ideal separation between host and network</a:t>
            </a:r>
          </a:p>
          <a:p>
            <a:pPr marL="341313" indent="-341313">
              <a:spcAft>
                <a:spcPts val="2400"/>
              </a:spcAft>
              <a:defRPr/>
            </a:pPr>
            <a:r>
              <a:rPr lang="en-US" sz="2800" dirty="0" smtClean="0">
                <a:ea typeface="ＭＳ Ｐゴシック" pitchFamily="34" charset="-128"/>
              </a:rPr>
              <a:t>Cannot provide sentry services between network segments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Multi-Homed Firewalls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36600" y="1073150"/>
            <a:ext cx="8102600" cy="4648200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pitchFamily="34" charset="-128"/>
              </a:rPr>
              <a:t>Multi-homed means more than one network interface</a:t>
            </a:r>
          </a:p>
          <a:p>
            <a:pPr marL="341313" indent="-341313"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pitchFamily="34" charset="-128"/>
              </a:rPr>
              <a:t>Dual- or triple-homed</a:t>
            </a:r>
          </a:p>
          <a:p>
            <a:pPr marL="341313" indent="-341313"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pitchFamily="34" charset="-128"/>
              </a:rPr>
              <a:t>Filter local traffic on an internal network interface</a:t>
            </a:r>
          </a:p>
          <a:p>
            <a:pPr marL="341313" indent="-341313"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pitchFamily="34" charset="-128"/>
              </a:rPr>
              <a:t>Filter remote traffic on an external network interface</a:t>
            </a:r>
          </a:p>
          <a:p>
            <a:pPr marL="341313" indent="-341313"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pitchFamily="34" charset="-128"/>
              </a:rPr>
              <a:t>Filter traffic between internal and external interfaces</a:t>
            </a:r>
          </a:p>
          <a:p>
            <a:pPr marL="341313" indent="-341313"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pitchFamily="34" charset="-128"/>
              </a:rPr>
              <a:t>Create electronic isolations among segments, subnets, and networks</a:t>
            </a:r>
          </a:p>
          <a:p>
            <a:pPr marL="341313" indent="-341313"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pitchFamily="34" charset="-128"/>
              </a:rPr>
              <a:t>Ideal network separation with sentry services between networks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Chapter </a:t>
            </a:r>
            <a:r>
              <a:rPr lang="en-US" sz="3200" dirty="0" smtClean="0"/>
              <a:t>5: </a:t>
            </a:r>
            <a:r>
              <a:rPr lang="en-US" sz="3200" dirty="0" smtClean="0"/>
              <a:t>Firewall Fundamentals</a:t>
            </a:r>
          </a:p>
        </p:txBody>
      </p:sp>
    </p:spTree>
    <p:extLst>
      <p:ext uri="{BB962C8B-B14F-4D97-AF65-F5344CB8AC3E}">
        <p14:creationId xmlns:p14="http://schemas.microsoft.com/office/powerpoint/2010/main" val="9142370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28156"/>
            <a:ext cx="8299450" cy="48154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sz="2400" dirty="0" smtClean="0"/>
              <a:t>Discussion </a:t>
            </a:r>
            <a:r>
              <a:rPr lang="en-US" sz="2400" dirty="0"/>
              <a:t>5.1 Ingress and </a:t>
            </a:r>
            <a:r>
              <a:rPr lang="en-US" sz="2400" dirty="0" smtClean="0"/>
              <a:t>Egress Filtering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Lab 5.2 Penetration Testing </a:t>
            </a:r>
            <a:r>
              <a:rPr lang="en-US" sz="2400" dirty="0" err="1" smtClean="0"/>
              <a:t>pfSense</a:t>
            </a:r>
            <a:r>
              <a:rPr lang="en-US" sz="2400" dirty="0" smtClean="0"/>
              <a:t> Firewall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Assignment </a:t>
            </a:r>
            <a:r>
              <a:rPr lang="en-US" sz="2400" dirty="0" smtClean="0"/>
              <a:t>5.3 </a:t>
            </a:r>
            <a:r>
              <a:rPr lang="en-US" sz="2400" dirty="0"/>
              <a:t>Select the Proper </a:t>
            </a:r>
            <a:r>
              <a:rPr lang="en-US" sz="2400" dirty="0" smtClean="0"/>
              <a:t>Type of Firewall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36005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Class Agenda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Theory: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/>
              <a:t>6:00pm -</a:t>
            </a:r>
            <a:r>
              <a:rPr lang="en-US" sz="3200" dirty="0" smtClean="0"/>
              <a:t>8:00pm </a:t>
            </a:r>
          </a:p>
          <a:p>
            <a:pPr>
              <a:defRPr/>
            </a:pPr>
            <a:r>
              <a:rPr lang="en-US" sz="3200" dirty="0" smtClean="0"/>
              <a:t>Lab: </a:t>
            </a:r>
            <a:r>
              <a:rPr lang="it-IT" sz="3200" dirty="0" smtClean="0"/>
              <a:t>8:15pm to 11:00pm</a:t>
            </a:r>
          </a:p>
          <a:p>
            <a:pPr marL="0" indent="0">
              <a:buFont typeface="Wingdings" pitchFamily="92" charset="2"/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9668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20775" y="2133600"/>
            <a:ext cx="7086600" cy="2849563"/>
          </a:xfrm>
        </p:spPr>
        <p:txBody>
          <a:bodyPr/>
          <a:lstStyle/>
          <a:p>
            <a:pPr algn="ctr"/>
            <a:r>
              <a:rPr lang="en-US" b="1" smtClean="0">
                <a:ea typeface="ＭＳ Ｐゴシック" pitchFamily="34" charset="-128"/>
              </a:rPr>
              <a:t>IS3220 Information Technology Infrastructure Security</a:t>
            </a:r>
          </a:p>
          <a:p>
            <a:pPr algn="ctr"/>
            <a:endParaRPr lang="en-US" b="1" smtClean="0">
              <a:ea typeface="ＭＳ Ｐゴシック" pitchFamily="34" charset="-128"/>
            </a:endParaRPr>
          </a:p>
          <a:p>
            <a:pPr algn="ctr"/>
            <a:r>
              <a:rPr lang="en-US" b="1" smtClean="0">
                <a:ea typeface="ＭＳ Ｐゴシック" pitchFamily="34" charset="-128"/>
              </a:rPr>
              <a:t>Unit 5</a:t>
            </a:r>
          </a:p>
          <a:p>
            <a:pPr algn="ctr"/>
            <a:r>
              <a:rPr lang="en-US" b="1" smtClean="0">
                <a:ea typeface="ＭＳ Ｐゴシック" pitchFamily="34" charset="-128"/>
              </a:rPr>
              <a:t>Firewall Fundamentals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39750" y="390525"/>
            <a:ext cx="8299450" cy="7000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Learning Objective and Key Concepts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762000" y="1031875"/>
            <a:ext cx="8007350" cy="46545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 smtClean="0"/>
              <a:t>Learning Objectives</a:t>
            </a:r>
            <a:endParaRPr lang="en-US" sz="2800" dirty="0" smtClean="0"/>
          </a:p>
          <a:p>
            <a:pPr marL="339725" indent="-339725">
              <a:defRPr/>
            </a:pPr>
            <a:r>
              <a:rPr lang="en-US" sz="2400" dirty="0" smtClean="0"/>
              <a:t>Describe the fundamental functions performed by firewalls</a:t>
            </a:r>
            <a:endParaRPr lang="en-US" sz="3200" dirty="0" smtClean="0"/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/>
              <a:t>Key Concepts</a:t>
            </a:r>
            <a:endParaRPr lang="en-US" sz="2800" dirty="0" smtClean="0"/>
          </a:p>
          <a:p>
            <a:pPr marL="339725" indent="-339725">
              <a:defRPr/>
            </a:pPr>
            <a:r>
              <a:rPr lang="en-US" sz="2400" dirty="0" smtClean="0"/>
              <a:t>IP stateful firewalls</a:t>
            </a:r>
          </a:p>
          <a:p>
            <a:pPr marL="339725" indent="-339725">
              <a:defRPr/>
            </a:pPr>
            <a:r>
              <a:rPr lang="en-US" sz="2400" dirty="0" smtClean="0"/>
              <a:t>Types, features, and functions of firewalls</a:t>
            </a:r>
          </a:p>
          <a:p>
            <a:pPr marL="339725" indent="-339725">
              <a:defRPr/>
            </a:pPr>
            <a:r>
              <a:rPr lang="en-US" sz="2400" dirty="0" smtClean="0"/>
              <a:t>Software-based and hardware-based firewall solutions</a:t>
            </a:r>
          </a:p>
          <a:p>
            <a:pPr marL="339725" indent="-339725">
              <a:defRPr/>
            </a:pPr>
            <a:r>
              <a:rPr lang="en-US" sz="2400" dirty="0" smtClean="0"/>
              <a:t>Filtering and port control strategies and functions</a:t>
            </a:r>
          </a:p>
          <a:p>
            <a:pPr marL="339725" indent="-339725">
              <a:defRPr/>
            </a:pPr>
            <a:r>
              <a:rPr lang="en-US" sz="2400" dirty="0" smtClean="0"/>
              <a:t>Homed firewalls and placement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EXPLORE: CONCEPTS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What Is a Firewall?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925513"/>
            <a:ext cx="8299450" cy="5178425"/>
          </a:xfrm>
        </p:spPr>
        <p:txBody>
          <a:bodyPr/>
          <a:lstStyle/>
          <a:p>
            <a:pPr marL="339725" indent="-339725">
              <a:defRPr/>
            </a:pPr>
            <a:r>
              <a:rPr lang="en-US" sz="2800" dirty="0" smtClean="0">
                <a:ea typeface="ＭＳ Ｐゴシック" pitchFamily="34" charset="-128"/>
              </a:rPr>
              <a:t>A network traffic control device or service</a:t>
            </a:r>
          </a:p>
          <a:p>
            <a:pPr marL="339725" indent="-339725">
              <a:tabLst>
                <a:tab pos="6234113" algn="l"/>
              </a:tabLst>
              <a:defRPr/>
            </a:pPr>
            <a:r>
              <a:rPr lang="en-US" sz="2800" dirty="0" smtClean="0">
                <a:ea typeface="ＭＳ Ｐゴシック" pitchFamily="34" charset="-128"/>
              </a:rPr>
              <a:t>Enforces network security policy </a:t>
            </a:r>
          </a:p>
          <a:p>
            <a:pPr marL="339725" indent="-339725">
              <a:defRPr/>
            </a:pPr>
            <a:r>
              <a:rPr lang="en-US" sz="2800" dirty="0" smtClean="0">
                <a:ea typeface="ＭＳ Ｐゴシック" pitchFamily="34" charset="-128"/>
              </a:rPr>
              <a:t>Protects the network against external attacks</a:t>
            </a:r>
          </a:p>
          <a:p>
            <a:pPr marL="339725" indent="-339725">
              <a:defRPr/>
            </a:pPr>
            <a:r>
              <a:rPr lang="en-US" sz="2800" dirty="0" smtClean="0">
                <a:ea typeface="ＭＳ Ｐゴシック" pitchFamily="34" charset="-128"/>
              </a:rPr>
              <a:t>Establishes control over network traffic</a:t>
            </a:r>
          </a:p>
          <a:p>
            <a:pPr marL="339725" indent="-339725">
              <a:defRPr/>
            </a:pPr>
            <a:r>
              <a:rPr lang="en-US" sz="2800" dirty="0" smtClean="0">
                <a:ea typeface="ＭＳ Ｐゴシック" pitchFamily="34" charset="-128"/>
              </a:rPr>
              <a:t>Prevents connections from unauthorized sources to protected network systems, services, and resources</a:t>
            </a:r>
          </a:p>
          <a:p>
            <a:pPr marL="339725" indent="-339725">
              <a:defRPr/>
            </a:pPr>
            <a:r>
              <a:rPr lang="en-US" sz="2800" dirty="0" smtClean="0">
                <a:ea typeface="ＭＳ Ｐゴシック" pitchFamily="34" charset="-128"/>
              </a:rPr>
              <a:t>Firewall can be a software on a server, software on a workstation or may be a specialized hardware appliance.</a:t>
            </a: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Firewall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55343"/>
            <a:ext cx="8077200" cy="5293057"/>
          </a:xfrm>
        </p:spPr>
        <p:txBody>
          <a:bodyPr/>
          <a:lstStyle/>
          <a:p>
            <a:pPr lvl="1"/>
            <a:r>
              <a:rPr lang="en-US" sz="2800" dirty="0" smtClean="0"/>
              <a:t>Typically used to filter packets</a:t>
            </a:r>
          </a:p>
          <a:p>
            <a:pPr lvl="1"/>
            <a:r>
              <a:rPr lang="en-US" sz="2800" dirty="0" smtClean="0"/>
              <a:t>Sometimes called a packet filter</a:t>
            </a:r>
          </a:p>
          <a:p>
            <a:pPr lvl="1"/>
            <a:r>
              <a:rPr lang="en-US" sz="2800" dirty="0" smtClean="0"/>
              <a:t>Designed to prevent malicious packets from entering the network</a:t>
            </a:r>
          </a:p>
          <a:p>
            <a:pPr lvl="1"/>
            <a:r>
              <a:rPr lang="en-US" sz="2800" dirty="0" smtClean="0"/>
              <a:t>A firewall can be software-based or hardware-based</a:t>
            </a:r>
          </a:p>
          <a:p>
            <a:r>
              <a:rPr lang="en-US" sz="2800" dirty="0" smtClean="0"/>
              <a:t>Hardware firewalls usually are located outside the network security perimeter</a:t>
            </a:r>
          </a:p>
          <a:p>
            <a:pPr lvl="1"/>
            <a:r>
              <a:rPr lang="en-US" sz="2800" dirty="0" smtClean="0"/>
              <a:t>As the first line of defense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33400" y="6324600"/>
            <a:ext cx="60960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Security+ Guide to Network Security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057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AB555B-5610-4780-AD60-F1DA46A6D4E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58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64124"/>
  <p:tag name="PRESENTATION_PLAYLIST_COUNT" val="0"/>
  <p:tag name="PRESENTATION_PRESENTER_SLIDE_LEVEL" val="0"/>
  <p:tag name="ART_ENCODE_TYPE" val="0"/>
  <p:tag name="ART_ENCODE_INDEX" val="1"/>
  <p:tag name="PUBLISH_TITLE" val="PM 2006"/>
  <p:tag name="ARTICULATE_PUBLISH_PATH" val="C:\Documents and Settings\Josh Bersin\My Documents\_Bersin Files\_PRESENTATIONS\2006_05_PMLAUNCH\PM 2006"/>
  <p:tag name="ARTICULATE_LOGO" val="Bersin-Logo2.gif"/>
  <p:tag name="ARTICULATE_PRESENTER" val="Josh Bersin"/>
  <p:tag name="ARTICULATE_PRESENTER_GUID" val="AF8D0DB1-D4D4-4749-BE26-AB8CCB5FD1C7"/>
  <p:tag name="ARTICULATE_LMS" val="0"/>
  <p:tag name="LMS_PUBLISH" val="No"/>
  <p:tag name="PLAYERLOGOHEIGHT" val="94"/>
  <p:tag name="PLAYERLOGOWIDTH" val="244"/>
  <p:tag name="LAUNCHINNEWWINDOW" val="1"/>
  <p:tag name="LASTPUBLISHED" val="C:\Documents and Settings\Josh Bersin\My Documents\_Bersin Files\_PRESENTATIONS\2006_05_PMLAUNCH\PM 2006\PM 2006\launcher.html"/>
  <p:tag name="MMPROD_NEXTUNIQUEID" val="10009"/>
  <p:tag name="MMPROD_UIDATA" val="&lt;database version=&quot;7.0&quot;&gt;&lt;object type=&quot;1&quot; unique_id=&quot;10001&quot;&gt;&lt;property id=&quot;20141&quot; value=&quot;PM 2006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mmins Presentation&amp;#x0D;&amp;#x0A;High-Impact Learning Organizations &amp;#x0D;&amp;#x0A;&amp;#x0D;&amp;#x0A;WhatWorks® In the Management, Governance, and Operations &quot;/&gt;&lt;property id=&quot;20302&quot; value=&quot;0&quot;/&gt;&lt;property id=&quot;20307&quot; value=&quot;1507&quot;/&gt;&lt;/object&gt;&lt;object type=&quot;3&quot; unique_id=&quot;10006&quot;&gt;&lt;property id=&quot;20148&quot; value=&quot;5&quot;/&gt;&lt;property id=&quot;20300&quot; value=&quot;Slide 2 - &amp;quot;Bersin WhatWorks® Methodology&amp;quot;&quot;/&gt;&lt;property id=&quot;20302&quot; value=&quot;0&quot;/&gt;&lt;property id=&quot;20307&quot; value=&quot;1509&quot;/&gt;&lt;/object&gt;&lt;object type=&quot;3&quot; unique_id=&quot;10008&quot;&gt;&lt;property id=&quot;20148&quot; value=&quot;5&quot;/&gt;&lt;property id=&quot;20300&quot; value=&quot;Slide 6 - &amp;quot;The Corporate L&amp;amp;D Marketplace&amp;quot;&quot;/&gt;&lt;property id=&quot;20302&quot; value=&quot;0&quot;/&gt;&lt;property id=&quot;20307&quot; value=&quot;1486&quot;/&gt;&lt;/object&gt;&lt;object type=&quot;3&quot; unique_id=&quot;10011&quot;&gt;&lt;property id=&quot;20148&quot; value=&quot;5&quot;/&gt;&lt;property id=&quot;20300&quot; value=&quot;Slide 7 - &amp;quot;Current Workforce Demographics&amp;quot;&quot;/&gt;&lt;property id=&quot;20302&quot; value=&quot;0&quot;/&gt;&lt;property id=&quot;20307&quot; value=&quot;1513&quot;/&gt;&lt;/object&gt;&lt;object type=&quot;3&quot; unique_id=&quot;10013&quot;&gt;&lt;property id=&quot;20148&quot; value=&quot;5&quot;/&gt;&lt;property id=&quot;20300&quot; value=&quot;Slide 8 - &amp;quot;Today’s Worker&amp;quot;&quot;/&gt;&lt;property id=&quot;20302&quot; value=&quot;0&quot;/&gt;&lt;property id=&quot;20307&quot; value=&quot;1520&quot;/&gt;&lt;/object&gt;&lt;object type=&quot;3&quot; unique_id=&quot;10015&quot;&gt;&lt;property id=&quot;20148&quot; value=&quot;5&quot;/&gt;&lt;property id=&quot;20300&quot; value=&quot;Slide 9 - &amp;quot;Forces for Change in Corporate L&amp;amp;D&amp;quot;&quot;/&gt;&lt;property id=&quot;20302&quot; value=&quot;0&quot;/&gt;&lt;property id=&quot;20307&quot; value=&quot;1479&quot;/&gt;&lt;/object&gt;&lt;object type=&quot;3&quot; unique_id=&quot;10018&quot;&gt;&lt;property id=&quot;20148&quot; value=&quot;5&quot;/&gt;&lt;property id=&quot;20300&quot; value=&quot;Slide 10 - &amp;quot;High Impact Learning Organization&amp;#x0D;&amp;#x0A;How we create business impact&amp;quot;&quot;/&gt;&lt;property id=&quot;20302&quot; value=&quot;0&quot;/&gt;&lt;property id=&quot;20307&quot; value=&quot;1485&quot;/&gt;&lt;/object&gt;&lt;object type=&quot;3&quot; unique_id=&quot;10030&quot;&gt;&lt;property id=&quot;20148&quot; value=&quot;5&quot;/&gt;&lt;property id=&quot;20300&quot; value=&quot;Slide 11 - &amp;quot;High Impact Governance&amp;quot;&quot;/&gt;&lt;property id=&quot;20302&quot; value=&quot;0&quot;/&gt;&lt;property id=&quot;20307&quot; value=&quot;1523&quot;/&gt;&lt;/object&gt;&lt;object type=&quot;3&quot; unique_id=&quot;10031&quot;&gt;&lt;property id=&quot;20148&quot; value=&quot;5&quot;/&gt;&lt;property id=&quot;20300&quot; value=&quot;Slide 12 - &amp;quot;High Impact Governance Process&amp;quot;&quot;/&gt;&lt;property id=&quot;20302&quot; value=&quot;0&quot;/&gt;&lt;property id=&quot;20307&quot; value=&quot;1527&quot;/&gt;&lt;/object&gt;&lt;object type=&quot;3&quot; unique_id=&quot;10033&quot;&gt;&lt;property id=&quot;20148&quot; value=&quot;5&quot;/&gt;&lt;property id=&quot;20300&quot; value=&quot;Slide 13 - &amp;quot;Strategy Alignment Process&amp;quot;&quot;/&gt;&lt;property id=&quot;20302&quot; value=&quot;0&quot;/&gt;&lt;property id=&quot;20307&quot; value=&quot;1572&quot;/&gt;&lt;/object&gt;&lt;object type=&quot;3&quot; unique_id=&quot;10036&quot;&gt;&lt;property id=&quot;20148&quot; value=&quot;5&quot;/&gt;&lt;property id=&quot;20300&quot; value=&quot;Slide 14 - &amp;quot;A Working Federated Model&amp;quot;&quot;/&gt;&lt;property id=&quot;20302&quot; value=&quot;0&quot;/&gt;&lt;property id=&quot;20307&quot; value=&quot;1528&quot;/&gt;&lt;/object&gt;&lt;object type=&quot;3&quot; unique_id=&quot;10970&quot;&gt;&lt;property id=&quot;20148&quot; value=&quot;5&quot;/&gt;&lt;property id=&quot;20300&quot; value=&quot;Slide 3&quot;/&gt;&lt;property id=&quot;20307&quot; value=&quot;1573&quot;/&gt;&lt;/object&gt;&lt;object type=&quot;3&quot; unique_id=&quot;10971&quot;&gt;&lt;property id=&quot;20148&quot; value=&quot;5&quot;/&gt;&lt;property id=&quot;20300&quot; value=&quot;Slide 4 - &amp;quot;Business Needs Leading to Training Requirements&amp;quot;&quot;/&gt;&lt;property id=&quot;20307&quot; value=&quot;1574&quot;/&gt;&lt;/object&gt;&lt;object type=&quot;3&quot; unique_id=&quot;10972&quot;&gt;&lt;property id=&quot;20148&quot; value=&quot;5&quot;/&gt;&lt;property id=&quot;20300&quot; value=&quot;Slide 5 - &amp;quot;Context - Training &amp;amp; Development: &amp;#x0D;&amp;#x0A;Sample Interventions&amp;quot;&quot;/&gt;&lt;property id=&quot;20307&quot; value=&quot;1575&quot;/&gt;&lt;/object&gt;&lt;/object&gt;&lt;object type=&quot;4&quot; unique_id=&quot;10310&quot;&gt;&lt;property id=&quot;28&quot; value=&quot;1000&quot;/&gt;&lt;object type=&quot;5&quot; unique_id=&quot;100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204F91"/>
      </a:dk2>
      <a:lt2>
        <a:srgbClr val="A1A8AD"/>
      </a:lt2>
      <a:accent1>
        <a:srgbClr val="38629C"/>
      </a:accent1>
      <a:accent2>
        <a:srgbClr val="FE9901"/>
      </a:accent2>
      <a:accent3>
        <a:srgbClr val="FFFFFF"/>
      </a:accent3>
      <a:accent4>
        <a:srgbClr val="000000"/>
      </a:accent4>
      <a:accent5>
        <a:srgbClr val="AEB7CB"/>
      </a:accent5>
      <a:accent6>
        <a:srgbClr val="E68A01"/>
      </a:accent6>
      <a:hlink>
        <a:srgbClr val="7DBA00"/>
      </a:hlink>
      <a:folHlink>
        <a:srgbClr val="9C1F2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204F91"/>
        </a:dk2>
        <a:lt2>
          <a:srgbClr val="A1A8AD"/>
        </a:lt2>
        <a:accent1>
          <a:srgbClr val="38629C"/>
        </a:accent1>
        <a:accent2>
          <a:srgbClr val="FE9901"/>
        </a:accent2>
        <a:accent3>
          <a:srgbClr val="FFFFFF"/>
        </a:accent3>
        <a:accent4>
          <a:srgbClr val="000000"/>
        </a:accent4>
        <a:accent5>
          <a:srgbClr val="AEB7CB"/>
        </a:accent5>
        <a:accent6>
          <a:srgbClr val="E68A01"/>
        </a:accent6>
        <a:hlink>
          <a:srgbClr val="7DBA00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3366"/>
        </a:dk2>
        <a:lt2>
          <a:srgbClr val="A1A8AD"/>
        </a:lt2>
        <a:accent1>
          <a:srgbClr val="A8C77F"/>
        </a:accent1>
        <a:accent2>
          <a:srgbClr val="547933"/>
        </a:accent2>
        <a:accent3>
          <a:srgbClr val="FFFFFF"/>
        </a:accent3>
        <a:accent4>
          <a:srgbClr val="000000"/>
        </a:accent4>
        <a:accent5>
          <a:srgbClr val="D1E0C0"/>
        </a:accent5>
        <a:accent6>
          <a:srgbClr val="4B6D2D"/>
        </a:accent6>
        <a:hlink>
          <a:srgbClr val="E6851A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2E0BA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ECBA8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C57F21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2721D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73B24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BCD5B0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D7D21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E8E5AA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D9043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C8823C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C2A84A4C94284FB6551DD94011121D" ma:contentTypeVersion="0" ma:contentTypeDescription="Create a new document." ma:contentTypeScope="" ma:versionID="7517fc17382c0025645e9072c032b68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3C61C1-0A33-40F3-A575-D36F30F68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179457-D557-43E5-8F5D-F70BD37A986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CA79F13-E1AA-4D61-B102-462BE465956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12D2C0E-CB3C-428F-8ED9-E481A5479EA3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23162</TotalTime>
  <Words>2146</Words>
  <Application>Microsoft Office PowerPoint</Application>
  <PresentationFormat>On-screen Show (4:3)</PresentationFormat>
  <Paragraphs>339</Paragraphs>
  <Slides>37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Blank Presentation</vt:lpstr>
      <vt:lpstr>Class Agenda 1</vt:lpstr>
      <vt:lpstr>Class Agenda 2</vt:lpstr>
      <vt:lpstr>Class Agenda 1</vt:lpstr>
      <vt:lpstr>Class Agenda 2</vt:lpstr>
      <vt:lpstr>PowerPoint Presentation</vt:lpstr>
      <vt:lpstr>Learning Objective and Key Concepts</vt:lpstr>
      <vt:lpstr> EXPLORE: CONCEPTS</vt:lpstr>
      <vt:lpstr>What Is a Firewall?</vt:lpstr>
      <vt:lpstr>Firewall</vt:lpstr>
      <vt:lpstr>Firewall (continued)</vt:lpstr>
      <vt:lpstr>Types of Firewalls</vt:lpstr>
      <vt:lpstr>Type of Firewalls.</vt:lpstr>
      <vt:lpstr>Firewall Architecture.</vt:lpstr>
      <vt:lpstr>Descriptions of Firewalls</vt:lpstr>
      <vt:lpstr>Stateless Inspection</vt:lpstr>
      <vt:lpstr>Stateful Inspection</vt:lpstr>
      <vt:lpstr>Advantages of Stateful Filtering</vt:lpstr>
      <vt:lpstr> EXPLORE: PROCESS</vt:lpstr>
      <vt:lpstr>Firewall Filtering Types and Strategies</vt:lpstr>
      <vt:lpstr>Firewall Filtering Types and Strategies</vt:lpstr>
      <vt:lpstr> EXPLORE: ROLES</vt:lpstr>
      <vt:lpstr>Static and Dynamic Packet Filters</vt:lpstr>
      <vt:lpstr>Application Gateway Overview</vt:lpstr>
      <vt:lpstr>Application Gateway Defense-in-Depth</vt:lpstr>
      <vt:lpstr>Network Circuit Proxy</vt:lpstr>
      <vt:lpstr>Circuit Proxy Filtering Rules</vt:lpstr>
      <vt:lpstr>Network Address Translation (NAT)</vt:lpstr>
      <vt:lpstr> EXPLORE: RATIONALE</vt:lpstr>
      <vt:lpstr>Software Firewalls</vt:lpstr>
      <vt:lpstr>Hardware Firewalls</vt:lpstr>
      <vt:lpstr>Combination</vt:lpstr>
      <vt:lpstr>Host-Based Firewalls</vt:lpstr>
      <vt:lpstr>Network-Based Firewalls</vt:lpstr>
      <vt:lpstr>Single-Homed Firewalls</vt:lpstr>
      <vt:lpstr>Multi-Homed Firewalls</vt:lpstr>
      <vt:lpstr>Reading Assignment </vt:lpstr>
      <vt:lpstr> Unit 5 Assignments</vt:lpstr>
    </vt:vector>
  </TitlesOfParts>
  <Company>Bersin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Josh Bersin</dc:creator>
  <cp:lastModifiedBy>Williams</cp:lastModifiedBy>
  <cp:revision>3162</cp:revision>
  <cp:lastPrinted>2008-07-07T18:08:55Z</cp:lastPrinted>
  <dcterms:created xsi:type="dcterms:W3CDTF">1999-09-23T04:05:21Z</dcterms:created>
  <dcterms:modified xsi:type="dcterms:W3CDTF">2016-01-22T00:16:27Z</dcterms:modified>
</cp:coreProperties>
</file>