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notesMasterIdLst>
    <p:notesMasterId r:id="rId28"/>
  </p:notesMasterIdLst>
  <p:sldIdLst>
    <p:sldId id="302" r:id="rId2"/>
    <p:sldId id="303" r:id="rId3"/>
    <p:sldId id="304" r:id="rId4"/>
    <p:sldId id="256" r:id="rId5"/>
    <p:sldId id="306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60" r:id="rId18"/>
    <p:sldId id="287" r:id="rId19"/>
    <p:sldId id="290" r:id="rId20"/>
    <p:sldId id="291" r:id="rId21"/>
    <p:sldId id="292" r:id="rId22"/>
    <p:sldId id="293" r:id="rId23"/>
    <p:sldId id="294" r:id="rId24"/>
    <p:sldId id="297" r:id="rId25"/>
    <p:sldId id="299" r:id="rId26"/>
    <p:sldId id="305" r:id="rId2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  <a:srgbClr val="0000FF"/>
    <a:srgbClr val="DEC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5" autoAdjust="0"/>
    <p:restoredTop sz="88594" autoAdjust="0"/>
  </p:normalViewPr>
  <p:slideViewPr>
    <p:cSldViewPr>
      <p:cViewPr>
        <p:scale>
          <a:sx n="66" d="100"/>
          <a:sy n="66" d="100"/>
        </p:scale>
        <p:origin x="-1686" y="-72"/>
      </p:cViewPr>
      <p:guideLst>
        <p:guide orient="horz" pos="1008"/>
        <p:guide pos="288"/>
        <p:guide pos="5424"/>
        <p:guide pos="30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DFD65F-6DDB-4EA5-AF76-B2182695879C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413F159-BFD0-4396-B56A-55AB4A698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76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A18AB1-90D0-4D24-93F5-F89626B7017D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Demonstrate this.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036E4A-885D-4540-8EC6-D5647F6E8FE6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AAC50D-E3CE-4748-818C-267852B44379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9F7B50-E7EA-46B7-A794-35D567FC54B4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4C8706-A7D2-48AA-AB3A-544EE6319693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A950FA-1C98-458D-86B1-EFCBAC0CACCD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098D0-1452-447A-9E58-0A8F46A2BE7C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3D2457-41FC-49B0-BD24-3DB2AAC14DFF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Demonstrate the GPMC again with all tabs.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DF2EEF-0DCB-4A6F-A770-2C7726D8737D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161954-3A58-4AF3-8F2E-388A41507FF6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2719A-AB96-49CB-895E-AF52FDF5C38E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You may also demonstrate clearing the WMI repository when the wmi gets corrupted. Disable the WMI service. Stop the WMI service. Go into the %windows\system32\wbem\ and delete the content inside the respository folder (not the folder itself). Re-enable and restart the WMI service. Repository. Content will automatically be recreated.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42105F-2CE2-4FC4-8B73-EEF1B60F97AB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DC3CD-0411-4129-BF1B-FD1A0F77FB68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FE1E2-325E-4B6D-ADE2-A192E500CC7D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9D088C-ED56-4E48-86F0-5EB717048F8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82890C-8157-4F75-ADC7-31B26B040B78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63F0EA-C055-4929-AD85-AED7A3FCBA90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576C31-2C51-4C14-870A-0E61A680F285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1FC32-6D7F-4576-B79C-3B9B0BA061FF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23D5E-DB36-40E9-89B9-5261ACD18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5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FF96-40F5-4075-A666-74429C62B5C2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FB562-5140-4758-B452-5FFEF5A83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2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DE0C4-891E-49F0-82EA-B742DDB39C91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4F283-01D9-4F18-A586-556B88DED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4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2DE23-6D30-4F2F-BB9F-86127F4B1440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8819E-0A28-4321-B960-91626C16A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6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93797-48AA-4AF3-9297-F420DB1E0113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6B9E-3302-44D4-BC74-C59D8121F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0124-536A-453A-AFE0-DD3654C0B984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B6659-FDDC-4890-933A-5F78235F7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1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444D-7E42-408F-96D5-53C8D3050DBA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61646-8BBA-48D8-9A2C-3C3F36E55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8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DF0C8-2232-456A-A413-0783D99C4058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BBC3F-AE02-4798-BB72-D674B768C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1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1BE6C-6B60-4675-9F2F-2580189FB98D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1B9A8-3127-41BD-BFC0-61DC5D07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6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C26F7-A4E5-4E9E-B6AA-059D2058F226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E51E8-714E-4BFC-BC2E-96EA69ABD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8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CE7FA-291E-4F2D-BFC3-6A1E5140E051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BE5C-C199-4C52-AD35-1A4A272EF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8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F7BFE-817A-4B8B-88D0-0585EFF80E02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B6520-20EE-4F96-A020-2E7D3D2F7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1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CD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418596" y="435546"/>
            <a:ext cx="8306809" cy="603387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30" name="Straight Connector 7"/>
          <p:cNvCxnSpPr>
            <a:cxnSpLocks noChangeShapeType="1"/>
          </p:cNvCxnSpPr>
          <p:nvPr userDrawn="1"/>
        </p:nvCxnSpPr>
        <p:spPr bwMode="auto">
          <a:xfrm>
            <a:off x="533400" y="1447800"/>
            <a:ext cx="8077200" cy="1588"/>
          </a:xfrm>
          <a:prstGeom prst="line">
            <a:avLst/>
          </a:prstGeom>
          <a:noFill/>
          <a:ln w="57150" algn="ctr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pPr>
              <a:defRPr/>
            </a:pPr>
            <a:fld id="{C4E07098-FEDB-4DFB-9C67-CD0F75EEE517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A9490E7E-3CD6-46B2-90DA-43D4CE579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–"/>
        <a:defRPr sz="3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Unit 9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78363"/>
          </a:xfrm>
        </p:spPr>
        <p:txBody>
          <a:bodyPr/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Arial"/>
              <a:ea typeface="Calibri"/>
              <a:cs typeface="Times New Roman"/>
            </a:endParaRP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Calibri"/>
                <a:cs typeface="Times New Roman"/>
              </a:rPr>
              <a:t>ITT </a:t>
            </a:r>
            <a:r>
              <a:rPr lang="en-US" sz="2400" dirty="0">
                <a:latin typeface="Arial"/>
                <a:ea typeface="Calibri"/>
                <a:cs typeface="Times New Roman"/>
              </a:rPr>
              <a:t>TECHNICAL INSTITUTE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/>
                <a:ea typeface="Calibri"/>
                <a:cs typeface="Times New Roman"/>
              </a:rPr>
              <a:t>NT1330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/>
                <a:ea typeface="Calibri"/>
                <a:cs typeface="Times New Roman"/>
              </a:rPr>
              <a:t>Client-Server Networking II 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en-US" dirty="0" smtClean="0"/>
              <a:t>Date</a:t>
            </a:r>
            <a:r>
              <a:rPr lang="en-US" smtClean="0"/>
              <a:t>: </a:t>
            </a:r>
            <a:r>
              <a:rPr lang="en-US" smtClean="0"/>
              <a:t>8/9/2016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Instructor: Williams Obinkyereh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00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Patch file (.msp)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0" dirty="0" smtClean="0"/>
              <a:t>Windows Installer files with the .</a:t>
            </a:r>
            <a:r>
              <a:rPr lang="en-US" sz="2800" b="0" dirty="0" err="1" smtClean="0"/>
              <a:t>msp</a:t>
            </a:r>
            <a:r>
              <a:rPr lang="en-US" sz="2800" b="0" dirty="0" smtClean="0"/>
              <a:t> extension serve as patch files.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i="1" dirty="0" smtClean="0"/>
              <a:t>Patch files </a:t>
            </a:r>
            <a:r>
              <a:rPr lang="en-US" sz="2800" b="0" dirty="0" smtClean="0"/>
              <a:t>are used to apply service packs and hot fixes to installed software.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0" dirty="0" smtClean="0"/>
              <a:t>For this reason, .</a:t>
            </a:r>
            <a:r>
              <a:rPr lang="en-US" sz="2800" b="0" dirty="0" err="1" smtClean="0"/>
              <a:t>msp</a:t>
            </a:r>
            <a:r>
              <a:rPr lang="en-US" sz="2800" b="0" dirty="0" smtClean="0"/>
              <a:t> files should be located in the same folder as the original .</a:t>
            </a:r>
            <a:r>
              <a:rPr lang="en-US" sz="2800" b="0" dirty="0" err="1" smtClean="0"/>
              <a:t>msi</a:t>
            </a:r>
            <a:r>
              <a:rPr lang="en-US" sz="2800" b="0" dirty="0" smtClean="0"/>
              <a:t> file when you want the patch to be applied as part of the Group Policy software installation. This allows the patch file to be applied to the original package or .</a:t>
            </a:r>
            <a:r>
              <a:rPr lang="en-US" sz="2800" b="0" dirty="0" err="1" smtClean="0"/>
              <a:t>msi</a:t>
            </a:r>
            <a:r>
              <a:rPr lang="en-US" sz="2800" b="0" dirty="0" smtClean="0"/>
              <a:t>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ZAP File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0" smtClean="0"/>
              <a:t>When repackaging an application is not an option and a Windows Installer file is not available, you can use a </a:t>
            </a:r>
            <a:r>
              <a:rPr lang="en-US" sz="2400" smtClean="0"/>
              <a:t>.</a:t>
            </a:r>
            <a:r>
              <a:rPr lang="en-US" sz="2400" i="1" smtClean="0"/>
              <a:t>zap file </a:t>
            </a:r>
            <a:r>
              <a:rPr lang="en-US" sz="2400" b="0" smtClean="0"/>
              <a:t>to publish an application.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0" smtClean="0"/>
              <a:t>A .zap file is a non–Windows Installer package that can be created in a text editor.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0" smtClean="0"/>
              <a:t>The disadvantages of creating .zap files are as follows: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b="0" smtClean="0"/>
              <a:t>They can be published, but not assigned.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b="0" smtClean="0"/>
              <a:t>Deployments require user intervention, instead of being fully unattended.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b="0" smtClean="0"/>
              <a:t>Local administrator permissions might be required to perform the installation.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b="0" smtClean="0"/>
              <a:t>They do not support custom installations or automatic repair.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b="0" smtClean="0"/>
              <a:t>They do not support the removal of applications that are no longer needed or applications that failed to install properly.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Software Distribution Point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Before deploying software using Group Policy, you must create a </a:t>
            </a:r>
            <a:r>
              <a:rPr lang="en-US" i="1" smtClean="0"/>
              <a:t>distribution share/Software distribution point</a:t>
            </a:r>
            <a:r>
              <a:rPr lang="en-US" b="0" smtClean="0"/>
              <a:t>. </a:t>
            </a:r>
          </a:p>
          <a:p>
            <a:pPr eaLnBrk="1" hangingPunct="1"/>
            <a:r>
              <a:rPr lang="en-US" b="0" smtClean="0"/>
              <a:t>Users who are affected by the Group Policy assignment should be assigned NTFS Read permission to the folder containing the application and package files.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Assigning and Publishing Software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Assigning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0" smtClean="0"/>
              <a:t>If you assign the program to a user, it is installed when the user logs on to the computer.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0" smtClean="0"/>
              <a:t>If you assign the program to a computer, it is installed when the computer starts, and it is available to all users who log on to the computer.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0" smtClean="0"/>
              <a:t>When a user first runs the program, the installation is finalized.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Publishing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0" smtClean="0"/>
              <a:t>You can publish a program distribution to users.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0" smtClean="0"/>
              <a:t>When the user logs on to the computer, the published program is displayed in the Add or Remove Programs dialog box, and it can be installed from there.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Assigning and Publishing Software</a:t>
            </a:r>
          </a:p>
        </p:txBody>
      </p:sp>
      <p:pic>
        <p:nvPicPr>
          <p:cNvPr id="12291" name="Picture 4" descr="Figure9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4221163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 descr="Figure9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13" y="1752600"/>
            <a:ext cx="4170362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Software Restrictions Policies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Provide organizations greater control in preventing potentially dangerous applications from running. </a:t>
            </a:r>
          </a:p>
          <a:p>
            <a:pPr eaLnBrk="1" hangingPunct="1"/>
            <a:r>
              <a:rPr lang="en-US" b="0" smtClean="0"/>
              <a:t>Software restriction policies are designed to identify software and control its execution. </a:t>
            </a:r>
          </a:p>
          <a:p>
            <a:pPr eaLnBrk="1" hangingPunct="1"/>
            <a:r>
              <a:rPr lang="en-US" b="0" smtClean="0"/>
              <a:t>Administrators can control who will be affected by the policies.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Software Restrictions Policies</a:t>
            </a:r>
          </a:p>
        </p:txBody>
      </p:sp>
      <p:pic>
        <p:nvPicPr>
          <p:cNvPr id="14339" name="Picture 4" descr="Figure9_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4935538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Software Restrictions Policies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0" smtClean="0"/>
              <a:t>When considering the use of software restriction policies, you must determine your approach to enforcing restrictions.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0" smtClean="0"/>
              <a:t>The three basic strategies for enforcing restrictions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i="1" smtClean="0"/>
              <a:t>Unrestricted. </a:t>
            </a:r>
            <a:r>
              <a:rPr lang="en-US" sz="2100" b="0" smtClean="0"/>
              <a:t>This allows all applications to run except those that are specifically excluded.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i="1" smtClean="0"/>
              <a:t>Disallowed. </a:t>
            </a:r>
            <a:r>
              <a:rPr lang="en-US" sz="2100" b="0" smtClean="0"/>
              <a:t>This prevents all applications from running except those that are specifically allowed.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i="1" smtClean="0"/>
              <a:t>Basic User. </a:t>
            </a:r>
            <a:r>
              <a:rPr lang="en-US" sz="2100" b="0" smtClean="0"/>
              <a:t>This prevents any application from running that requires administrative rights, but allows programs to run that only require resources that are accessible by normal users.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0" smtClean="0"/>
              <a:t>By default, the Software Restriction Policies area has an Unrestricted value in the Default Security Level setting.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Software Restrictions Policies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Four types of software restriction rules can be used to govern which programs can or cannot run on your network:</a:t>
            </a:r>
          </a:p>
          <a:p>
            <a:pPr lvl="1" eaLnBrk="1" hangingPunct="1"/>
            <a:r>
              <a:rPr lang="en-US" b="0" smtClean="0"/>
              <a:t>Hash rule</a:t>
            </a:r>
          </a:p>
          <a:p>
            <a:pPr lvl="1" eaLnBrk="1" hangingPunct="1"/>
            <a:r>
              <a:rPr lang="en-US" b="0" smtClean="0"/>
              <a:t>Certificate rule</a:t>
            </a:r>
          </a:p>
          <a:p>
            <a:pPr lvl="1" eaLnBrk="1" hangingPunct="1"/>
            <a:r>
              <a:rPr lang="en-US" b="0" smtClean="0"/>
              <a:t>Path rule</a:t>
            </a:r>
          </a:p>
          <a:p>
            <a:pPr lvl="1" eaLnBrk="1" hangingPunct="1"/>
            <a:r>
              <a:rPr lang="en-US" b="0" smtClean="0"/>
              <a:t>Network zone rule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Group Policy Management Console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0" dirty="0" smtClean="0"/>
              <a:t>The Group Policy Management MMC snap-in is a tool for managing Windows Server 2008, Windows Server 2003, and Windows 2000 Active Directory domains.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b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986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b="0" dirty="0"/>
              <a:t>Learning </a:t>
            </a:r>
            <a:r>
              <a:rPr lang="en-US" b="0" dirty="0" smtClean="0"/>
              <a:t>Objectives</a:t>
            </a:r>
          </a:p>
          <a:p>
            <a:r>
              <a:rPr lang="en-US" b="0" dirty="0" smtClean="0"/>
              <a:t>Lesson Presentation, Discussions and video.</a:t>
            </a:r>
          </a:p>
          <a:p>
            <a:r>
              <a:rPr lang="en-US" b="0" dirty="0" smtClean="0"/>
              <a:t>Assignments and Lab </a:t>
            </a:r>
            <a:r>
              <a:rPr lang="en-US" b="0" dirty="0"/>
              <a:t>Activities</a:t>
            </a:r>
            <a:r>
              <a:rPr lang="en-US" b="0" dirty="0" smtClean="0"/>
              <a:t>.</a:t>
            </a:r>
          </a:p>
          <a:p>
            <a:r>
              <a:rPr lang="en-US" b="0" dirty="0" smtClean="0"/>
              <a:t>Break Times as per School regulation</a:t>
            </a:r>
            <a:endParaRPr lang="en-US" b="0" dirty="0"/>
          </a:p>
          <a:p>
            <a:r>
              <a:rPr lang="en-US" b="0" dirty="0"/>
              <a:t>Note: Submit all Assignment and labs due today.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Group Policy Management Console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0" dirty="0" smtClean="0"/>
              <a:t>Group Policy Management Console is used  to: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Import and copy GPO settings to and from the file system.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Backup and restoration of GPOs is available in Group Policy Management.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Search for GPOs based on name, permissions, 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/>
              <a:t>Search for individual settings within a GPO by keyword</a:t>
            </a:r>
          </a:p>
          <a:p>
            <a:pPr eaLnBrk="1" hangingPunct="1">
              <a:lnSpc>
                <a:spcPct val="90000"/>
              </a:lnSpc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587184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Group Policy Management Console</a:t>
            </a:r>
          </a:p>
        </p:txBody>
      </p:sp>
      <p:pic>
        <p:nvPicPr>
          <p:cNvPr id="7171" name="Picture 5" descr="Figure 10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89150"/>
            <a:ext cx="7772400" cy="33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934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Managing an Individual GPO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dirty="0" smtClean="0"/>
              <a:t>The following features are available when a GPO is selected in the Group Policy Management interface:</a:t>
            </a:r>
          </a:p>
          <a:p>
            <a:pPr lvl="1" eaLnBrk="1" hangingPunct="1"/>
            <a:r>
              <a:rPr lang="en-US" b="0" dirty="0" smtClean="0"/>
              <a:t>Scope</a:t>
            </a:r>
          </a:p>
          <a:p>
            <a:pPr lvl="1" eaLnBrk="1" hangingPunct="1"/>
            <a:r>
              <a:rPr lang="en-US" b="0" dirty="0" smtClean="0"/>
              <a:t>Details</a:t>
            </a:r>
          </a:p>
          <a:p>
            <a:pPr lvl="1" eaLnBrk="1" hangingPunct="1"/>
            <a:r>
              <a:rPr lang="en-US" b="0" dirty="0" smtClean="0"/>
              <a:t>Settings</a:t>
            </a:r>
          </a:p>
          <a:p>
            <a:pPr lvl="1" eaLnBrk="1" hangingPunct="1"/>
            <a:r>
              <a:rPr lang="en-US" b="0" dirty="0" smtClean="0"/>
              <a:t>Delegation</a:t>
            </a:r>
          </a:p>
        </p:txBody>
      </p:sp>
    </p:spTree>
    <p:extLst>
      <p:ext uri="{BB962C8B-B14F-4D97-AF65-F5344CB8AC3E}">
        <p14:creationId xmlns:p14="http://schemas.microsoft.com/office/powerpoint/2010/main" val="1188450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Management </a:t>
            </a:r>
            <a:r>
              <a:rPr lang="en-US" dirty="0" smtClean="0"/>
              <a:t>interface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0" dirty="0" smtClean="0"/>
              <a:t>Scope: Allows administrators to view the locations to which the policy is linked. </a:t>
            </a:r>
          </a:p>
          <a:p>
            <a:pPr eaLnBrk="1" hangingPunct="1"/>
            <a:r>
              <a:rPr lang="en-US" sz="2800" b="0" dirty="0" smtClean="0"/>
              <a:t>Detail: Allows the GPO to be enabled or disabled.</a:t>
            </a:r>
          </a:p>
          <a:p>
            <a:pPr eaLnBrk="1" hangingPunct="1"/>
            <a:r>
              <a:rPr lang="en-US" sz="2800" b="0" dirty="0" smtClean="0"/>
              <a:t>Setting: When activated, an HTML report is generated that allows administrators to view GPO settings that do not have the original default values. </a:t>
            </a:r>
          </a:p>
          <a:p>
            <a:pPr eaLnBrk="1" hangingPunct="1"/>
            <a:r>
              <a:rPr lang="en-US" sz="2800" b="0" dirty="0" smtClean="0"/>
              <a:t>Delegation: Is used to delegate security  in ACL</a:t>
            </a:r>
          </a:p>
          <a:p>
            <a:pPr eaLnBrk="1" hangingPunct="1"/>
            <a:endParaRPr lang="en-US" sz="2800" b="0" dirty="0" smtClean="0"/>
          </a:p>
          <a:p>
            <a:pPr eaLnBrk="1" hangingPunct="1"/>
            <a:endParaRPr lang="en-US" sz="2800" b="0" dirty="0" smtClean="0"/>
          </a:p>
          <a:p>
            <a:pPr eaLnBrk="1" hangingPunct="1"/>
            <a:endParaRPr lang="en-US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2169195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Settings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dirty="0" smtClean="0"/>
              <a:t>When this tab is activated, an HTML report is generated that allows administrators to view GPO settings that do not have the original default values. </a:t>
            </a:r>
          </a:p>
          <a:p>
            <a:pPr eaLnBrk="1" hangingPunct="1"/>
            <a:r>
              <a:rPr lang="en-US" b="0" dirty="0" smtClean="0"/>
              <a:t>Links on the right side of the report allow detailed information to be displayed or hidden. </a:t>
            </a:r>
          </a:p>
          <a:p>
            <a:pPr eaLnBrk="1" hangingPunct="1"/>
            <a:r>
              <a:rPr lang="en-US" b="0" dirty="0" smtClean="0"/>
              <a:t>Right-clicking within this view allows administrators to print or save the report.</a:t>
            </a:r>
          </a:p>
        </p:txBody>
      </p:sp>
    </p:spTree>
    <p:extLst>
      <p:ext uri="{BB962C8B-B14F-4D97-AF65-F5344CB8AC3E}">
        <p14:creationId xmlns:p14="http://schemas.microsoft.com/office/powerpoint/2010/main" val="1316271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Windows Management Instrumentation (WMI)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0" smtClean="0"/>
              <a:t>A component of the Microsoft Windows operating system that provides management information and control in an enterprise environment.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0" smtClean="0"/>
              <a:t>It allows administrators to create queries based on hardware, software, operating systems, and services.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0" smtClean="0"/>
              <a:t>These queries can be used to gather data or to determine where items, such as GPOs, will be applied.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0" smtClean="0"/>
              <a:t>WMI filters can be used to control which users or computers will be affected by a GPO based on defined criteria. </a:t>
            </a:r>
          </a:p>
        </p:txBody>
      </p:sp>
    </p:spTree>
    <p:extLst>
      <p:ext uri="{BB962C8B-B14F-4D97-AF65-F5344CB8AC3E}">
        <p14:creationId xmlns:p14="http://schemas.microsoft.com/office/powerpoint/2010/main" val="1735531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9 </a:t>
            </a:r>
            <a:r>
              <a:rPr lang="en-US" dirty="0" smtClean="0"/>
              <a:t>Assignments and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Unit 9. Assignment 1. GPO </a:t>
            </a:r>
            <a:r>
              <a:rPr lang="en-US" b="0" dirty="0" smtClean="0"/>
              <a:t>Planning Scenario</a:t>
            </a:r>
          </a:p>
          <a:p>
            <a:r>
              <a:rPr lang="en-US" b="0" dirty="0"/>
              <a:t>Unit 9. Lab 1. Software Distribution </a:t>
            </a:r>
            <a:r>
              <a:rPr lang="en-US" b="0" dirty="0" smtClean="0"/>
              <a:t>and Controlling </a:t>
            </a:r>
            <a:r>
              <a:rPr lang="en-US" b="0" dirty="0"/>
              <a:t>Group </a:t>
            </a:r>
            <a:r>
              <a:rPr lang="en-US" b="0" dirty="0" smtClean="0"/>
              <a:t>Policy</a:t>
            </a:r>
          </a:p>
          <a:p>
            <a:r>
              <a:rPr lang="en-US" b="0" dirty="0"/>
              <a:t>Unit 9. Exercise 1. Research </a:t>
            </a:r>
            <a:r>
              <a:rPr lang="en-US" b="0" dirty="0" smtClean="0"/>
              <a:t>Software Deployment Options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14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Theory : Unit 8:00pm-8:00pm</a:t>
            </a:r>
            <a:r>
              <a:rPr lang="en-US" b="0" dirty="0"/>
              <a:t>) </a:t>
            </a:r>
            <a:endParaRPr lang="en-US" b="0" dirty="0" smtClean="0"/>
          </a:p>
          <a:p>
            <a:r>
              <a:rPr lang="en-US" b="0" dirty="0" smtClean="0"/>
              <a:t>Lab : </a:t>
            </a:r>
            <a:r>
              <a:rPr lang="it-IT" b="0" dirty="0" smtClean="0"/>
              <a:t>(8:15pm to 11:00pm)</a:t>
            </a:r>
          </a:p>
          <a:p>
            <a:endParaRPr lang="it-IT" b="0" dirty="0"/>
          </a:p>
          <a:p>
            <a:r>
              <a:rPr lang="it-IT" b="0" dirty="0" smtClean="0"/>
              <a:t>Text book for Unit 9:</a:t>
            </a:r>
          </a:p>
          <a:p>
            <a:r>
              <a:rPr lang="it-IT" b="0" dirty="0"/>
              <a:t>Windows </a:t>
            </a:r>
            <a:r>
              <a:rPr lang="it-IT" b="0" dirty="0" smtClean="0"/>
              <a:t>Server 2008 Active Directory Configuration MOAC 70-640-Lesson 9 and 10</a:t>
            </a:r>
          </a:p>
          <a:p>
            <a:endParaRPr lang="it-I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5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1452563"/>
            <a:ext cx="8532813" cy="3043237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1528074"/>
            <a:ext cx="8306809" cy="2889482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981200"/>
            <a:ext cx="8534400" cy="1203325"/>
          </a:xfrm>
        </p:spPr>
        <p:txBody>
          <a:bodyPr lIns="45720" rIns="45720">
            <a:normAutofit fontScale="90000"/>
          </a:bodyPr>
          <a:lstStyle/>
          <a:p>
            <a:pPr algn="r" eaLnBrk="1" hangingPunct="1">
              <a:defRPr/>
            </a:pPr>
            <a:r>
              <a:rPr lang="en-US" sz="4200" dirty="0"/>
              <a:t>Performing Software Installation with Group Policy, Planning Group Policy</a:t>
            </a:r>
            <a:endParaRPr lang="en-US" sz="4200" dirty="0" smtClean="0"/>
          </a:p>
        </p:txBody>
      </p:sp>
      <p:sp>
        <p:nvSpPr>
          <p:cNvPr id="2055" name="Subtitle 2"/>
          <p:cNvSpPr>
            <a:spLocks noGrp="1"/>
          </p:cNvSpPr>
          <p:nvPr>
            <p:ph type="body" idx="1"/>
          </p:nvPr>
        </p:nvSpPr>
        <p:spPr>
          <a:xfrm>
            <a:off x="304800" y="3276600"/>
            <a:ext cx="8183563" cy="1066800"/>
          </a:xfrm>
        </p:spPr>
        <p:txBody>
          <a:bodyPr lIns="182880" tIns="0"/>
          <a:lstStyle/>
          <a:p>
            <a:pPr marL="36513" indent="0" algn="r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Lesson 9 and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Manage Software through Group Policy.</a:t>
            </a:r>
          </a:p>
          <a:p>
            <a:r>
              <a:rPr lang="en-US" b="0" dirty="0" smtClean="0"/>
              <a:t>Install </a:t>
            </a:r>
            <a:r>
              <a:rPr lang="en-US" b="0" dirty="0"/>
              <a:t>Software with Group Policy.</a:t>
            </a:r>
          </a:p>
          <a:p>
            <a:r>
              <a:rPr lang="en-US" b="0" dirty="0" smtClean="0"/>
              <a:t>Manage </a:t>
            </a:r>
            <a:r>
              <a:rPr lang="en-US" b="0" dirty="0"/>
              <a:t>Group Policy.</a:t>
            </a:r>
          </a:p>
          <a:p>
            <a:r>
              <a:rPr lang="en-US" b="0" dirty="0" smtClean="0"/>
              <a:t>Filter </a:t>
            </a:r>
            <a:r>
              <a:rPr lang="en-US" b="0" dirty="0"/>
              <a:t>Group Policy Scope.</a:t>
            </a:r>
          </a:p>
          <a:p>
            <a:r>
              <a:rPr lang="en-US" b="0" dirty="0" smtClean="0"/>
              <a:t>Determine </a:t>
            </a:r>
            <a:r>
              <a:rPr lang="en-US" b="0" dirty="0"/>
              <a:t>information needed to develop an implementation scenario.</a:t>
            </a:r>
          </a:p>
          <a:p>
            <a:r>
              <a:rPr lang="en-US" b="0" smtClean="0"/>
              <a:t>Recommend </a:t>
            </a:r>
            <a:r>
              <a:rPr lang="en-US" b="0" dirty="0"/>
              <a:t>an approach for installing software.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4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Managing Software through Group Policy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0" dirty="0" smtClean="0"/>
              <a:t>Group Policy can be used to install, upgrade, patch, or remove software applications .</a:t>
            </a:r>
          </a:p>
          <a:p>
            <a:pPr eaLnBrk="1" hangingPunct="1"/>
            <a:r>
              <a:rPr lang="en-US" sz="2800" b="0" dirty="0" smtClean="0"/>
              <a:t>Group Policy can be used to fix problems associated with applications. </a:t>
            </a:r>
            <a:endParaRPr lang="en-US" sz="2800" b="0" dirty="0" smtClean="0"/>
          </a:p>
          <a:p>
            <a:pPr eaLnBrk="1" hangingPunct="1"/>
            <a:r>
              <a:rPr lang="en-US" sz="2800" b="0" dirty="0" smtClean="0"/>
              <a:t>For </a:t>
            </a:r>
            <a:r>
              <a:rPr lang="en-US" sz="2800" b="0" dirty="0" smtClean="0"/>
              <a:t>example, if a user inadvertently deletes a file from an application, Group Policy can be used to launch a repair process that will fix the application.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.MSI File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dirty="0" smtClean="0"/>
              <a:t>Microsoft Windows Server 2008 uses the Windows Installer with Group Policy to install and manage software that is packaged into an .</a:t>
            </a:r>
            <a:r>
              <a:rPr lang="en-US" b="0" i="1" dirty="0" err="1" smtClean="0"/>
              <a:t>msi</a:t>
            </a:r>
            <a:r>
              <a:rPr lang="en-US" b="0" i="1" dirty="0" smtClean="0"/>
              <a:t> file</a:t>
            </a:r>
            <a:r>
              <a:rPr lang="en-US" b="0" dirty="0" smtClean="0"/>
              <a:t>. </a:t>
            </a:r>
          </a:p>
          <a:p>
            <a:pPr lvl="1" eaLnBrk="1" hangingPunct="1"/>
            <a:r>
              <a:rPr lang="en-US" b="0" dirty="0" smtClean="0"/>
              <a:t>The </a:t>
            </a:r>
            <a:r>
              <a:rPr lang="en-US" b="0" i="1" dirty="0" smtClean="0"/>
              <a:t>Windows Installer Service, </a:t>
            </a:r>
            <a:r>
              <a:rPr lang="en-US" b="0" dirty="0" smtClean="0"/>
              <a:t>responsible for automating the installation and configuration of the designated software. </a:t>
            </a:r>
          </a:p>
          <a:p>
            <a:pPr lvl="1" eaLnBrk="1" hangingPunct="1"/>
            <a:r>
              <a:rPr lang="en-US" b="0" dirty="0" smtClean="0"/>
              <a:t>The Windows Installer Service requires a package file (.</a:t>
            </a:r>
            <a:r>
              <a:rPr lang="en-US" b="0" dirty="0" err="1" smtClean="0"/>
              <a:t>msi</a:t>
            </a:r>
            <a:r>
              <a:rPr lang="en-US" b="0" dirty="0" smtClean="0"/>
              <a:t> file) that contains all of the pertinent information about the software.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MSI File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0" dirty="0" smtClean="0"/>
              <a:t>The .</a:t>
            </a:r>
            <a:r>
              <a:rPr lang="en-US" sz="2800" b="0" dirty="0" err="1" smtClean="0"/>
              <a:t>msi</a:t>
            </a:r>
            <a:r>
              <a:rPr lang="en-US" sz="2800" b="0" dirty="0" smtClean="0"/>
              <a:t> file: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0" dirty="0" smtClean="0"/>
              <a:t>Is a relational database file that is copied to the target computer system with the program files it deploys.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0" dirty="0" smtClean="0"/>
              <a:t>Assists in the self-healing process for damaged applications and clean application removal.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0" dirty="0" smtClean="0"/>
              <a:t>Consists of external source files that may be required for the installation or removal of software.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0" dirty="0" smtClean="0"/>
              <a:t>Includes summary information about the software and the package.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0" dirty="0" smtClean="0"/>
              <a:t>Includes reference point to the path where the installation files are located.</a:t>
            </a:r>
          </a:p>
          <a:p>
            <a:pPr eaLnBrk="1" hangingPunct="1">
              <a:lnSpc>
                <a:spcPct val="90000"/>
              </a:lnSpc>
            </a:pPr>
            <a:endParaRPr lang="en-US" sz="2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.MST File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You may need to modify Windows Installer files to better suit the needs of your corporate network. </a:t>
            </a:r>
          </a:p>
          <a:p>
            <a:pPr eaLnBrk="1" hangingPunct="1"/>
            <a:r>
              <a:rPr lang="en-US" b="0" smtClean="0"/>
              <a:t>Modifications to .msi files require transform files, which have an .mst extension.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3473</TotalTime>
  <Words>1382</Words>
  <Application>Microsoft Office PowerPoint</Application>
  <PresentationFormat>On-screen Show (4:3)</PresentationFormat>
  <Paragraphs>146</Paragraphs>
  <Slides>26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Custom Design</vt:lpstr>
      <vt:lpstr>Unit 9</vt:lpstr>
      <vt:lpstr>Class Agenda 1</vt:lpstr>
      <vt:lpstr>Class Agenda 2</vt:lpstr>
      <vt:lpstr>Performing Software Installation with Group Policy, Planning Group Policy</vt:lpstr>
      <vt:lpstr>Objectives</vt:lpstr>
      <vt:lpstr>Managing Software through Group Policy</vt:lpstr>
      <vt:lpstr>.MSI File</vt:lpstr>
      <vt:lpstr>MSI File</vt:lpstr>
      <vt:lpstr>.MST File</vt:lpstr>
      <vt:lpstr>Patch file (.msp)</vt:lpstr>
      <vt:lpstr>ZAP File</vt:lpstr>
      <vt:lpstr>Software Distribution Point</vt:lpstr>
      <vt:lpstr>Assigning and Publishing Software</vt:lpstr>
      <vt:lpstr>Assigning and Publishing Software</vt:lpstr>
      <vt:lpstr>Software Restrictions Policies</vt:lpstr>
      <vt:lpstr>Software Restrictions Policies</vt:lpstr>
      <vt:lpstr>Software Restrictions Policies</vt:lpstr>
      <vt:lpstr>Software Restrictions Policies</vt:lpstr>
      <vt:lpstr>Group Policy Management Console</vt:lpstr>
      <vt:lpstr>Group Policy Management Console</vt:lpstr>
      <vt:lpstr>Group Policy Management Console</vt:lpstr>
      <vt:lpstr>Managing an Individual GPO</vt:lpstr>
      <vt:lpstr>Management interface</vt:lpstr>
      <vt:lpstr>Settings</vt:lpstr>
      <vt:lpstr>Windows Management Instrumentation (WMI)</vt:lpstr>
      <vt:lpstr>Unit 9 Assignments and Labs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 Skintik</dc:creator>
  <cp:lastModifiedBy>Williams</cp:lastModifiedBy>
  <cp:revision>284</cp:revision>
  <dcterms:created xsi:type="dcterms:W3CDTF">2007-01-10T19:14:18Z</dcterms:created>
  <dcterms:modified xsi:type="dcterms:W3CDTF">2016-08-09T19:38:53Z</dcterms:modified>
</cp:coreProperties>
</file>