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44"/>
  </p:notesMasterIdLst>
  <p:handoutMasterIdLst>
    <p:handoutMasterId r:id="rId45"/>
  </p:handoutMasterIdLst>
  <p:sldIdLst>
    <p:sldId id="1507" r:id="rId5"/>
    <p:sldId id="1551" r:id="rId6"/>
    <p:sldId id="1552" r:id="rId7"/>
    <p:sldId id="1554" r:id="rId8"/>
    <p:sldId id="1548" r:id="rId9"/>
    <p:sldId id="1549" r:id="rId10"/>
    <p:sldId id="1547" r:id="rId11"/>
    <p:sldId id="1509" r:id="rId12"/>
    <p:sldId id="1510" r:id="rId13"/>
    <p:sldId id="1511" r:id="rId14"/>
    <p:sldId id="1519" r:id="rId15"/>
    <p:sldId id="1512" r:id="rId16"/>
    <p:sldId id="1513" r:id="rId17"/>
    <p:sldId id="1514" r:id="rId18"/>
    <p:sldId id="1515" r:id="rId19"/>
    <p:sldId id="1516" r:id="rId20"/>
    <p:sldId id="1517" r:id="rId21"/>
    <p:sldId id="1518" r:id="rId22"/>
    <p:sldId id="1520" r:id="rId23"/>
    <p:sldId id="1521" r:id="rId24"/>
    <p:sldId id="1522" r:id="rId25"/>
    <p:sldId id="1508" r:id="rId26"/>
    <p:sldId id="1523" r:id="rId27"/>
    <p:sldId id="1524" r:id="rId28"/>
    <p:sldId id="1526" r:id="rId29"/>
    <p:sldId id="1525" r:id="rId30"/>
    <p:sldId id="1527" r:id="rId31"/>
    <p:sldId id="1536" r:id="rId32"/>
    <p:sldId id="1528" r:id="rId33"/>
    <p:sldId id="1529" r:id="rId34"/>
    <p:sldId id="1530" r:id="rId35"/>
    <p:sldId id="1531" r:id="rId36"/>
    <p:sldId id="1532" r:id="rId37"/>
    <p:sldId id="1533" r:id="rId38"/>
    <p:sldId id="1534" r:id="rId39"/>
    <p:sldId id="1535" r:id="rId40"/>
    <p:sldId id="1538" r:id="rId41"/>
    <p:sldId id="1539" r:id="rId42"/>
    <p:sldId id="1553" r:id="rId43"/>
  </p:sldIdLst>
  <p:sldSz cx="9144000" cy="6858000" type="screen4x3"/>
  <p:notesSz cx="7010400" cy="9296400"/>
  <p:custDataLst>
    <p:tags r:id="rId4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3BBC9"/>
    <a:srgbClr val="D2E4B2"/>
    <a:srgbClr val="DDDDDD"/>
    <a:srgbClr val="FFCCFF"/>
    <a:srgbClr val="FFCCCC"/>
    <a:srgbClr val="423498"/>
    <a:srgbClr val="FFFF00"/>
    <a:srgbClr val="B4E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1" autoAdjust="0"/>
    <p:restoredTop sz="88333" autoAdjust="0"/>
  </p:normalViewPr>
  <p:slideViewPr>
    <p:cSldViewPr snapToGrid="0" snapToObjects="1">
      <p:cViewPr>
        <p:scale>
          <a:sx n="70" d="100"/>
          <a:sy n="70" d="100"/>
        </p:scale>
        <p:origin x="-1440" y="-96"/>
      </p:cViewPr>
      <p:guideLst>
        <p:guide orient="horz" pos="192"/>
        <p:guide orient="horz" pos="2748"/>
        <p:guide pos="4627"/>
        <p:guide pos="1452"/>
        <p:guide pos="23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snapToObjects="1">
      <p:cViewPr varScale="1">
        <p:scale>
          <a:sx n="93" d="100"/>
          <a:sy n="93" d="100"/>
        </p:scale>
        <p:origin x="-253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Times New Roman" pitchFamily="18" charset="0"/>
              </a:defRPr>
            </a:lvl1pPr>
          </a:lstStyle>
          <a:p>
            <a:pPr>
              <a:defRPr/>
            </a:pPr>
            <a:endParaRPr lang="en-US"/>
          </a:p>
        </p:txBody>
      </p:sp>
      <p:sp>
        <p:nvSpPr>
          <p:cNvPr id="50179"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Times New Roman" pitchFamily="18" charset="0"/>
              </a:defRPr>
            </a:lvl1pPr>
          </a:lstStyle>
          <a:p>
            <a:pPr>
              <a:defRPr/>
            </a:pPr>
            <a:fld id="{B04EE141-3926-4ECD-BC69-E9AAF1C302AB}" type="datetime1">
              <a:rPr lang="en-US"/>
              <a:pPr>
                <a:defRPr/>
              </a:pPr>
              <a:t>1/7/2016</a:t>
            </a:fld>
            <a:endParaRPr lang="en-US" dirty="0"/>
          </a:p>
        </p:txBody>
      </p:sp>
      <p:sp>
        <p:nvSpPr>
          <p:cNvPr id="50180"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Times New Roman" pitchFamily="18" charset="0"/>
              </a:defRPr>
            </a:lvl1pPr>
          </a:lstStyle>
          <a:p>
            <a:pPr>
              <a:defRPr/>
            </a:pPr>
            <a:r>
              <a:rPr lang="en-US"/>
              <a:t>(c) ITT Educational Services, Inc.</a:t>
            </a:r>
          </a:p>
        </p:txBody>
      </p:sp>
      <p:sp>
        <p:nvSpPr>
          <p:cNvPr id="50181"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atin typeface="Times New Roman" pitchFamily="18" charset="0"/>
              </a:defRPr>
            </a:lvl1pPr>
          </a:lstStyle>
          <a:p>
            <a:pPr>
              <a:defRPr/>
            </a:pPr>
            <a:fld id="{B4938413-4055-468D-87A8-8A83946F9EC1}" type="slidenum">
              <a:rPr lang="en-US"/>
              <a:pPr>
                <a:defRPr/>
              </a:pPr>
              <a:t>‹#›</a:t>
            </a:fld>
            <a:endParaRPr lang="en-US" dirty="0"/>
          </a:p>
        </p:txBody>
      </p:sp>
    </p:spTree>
    <p:extLst>
      <p:ext uri="{BB962C8B-B14F-4D97-AF65-F5344CB8AC3E}">
        <p14:creationId xmlns:p14="http://schemas.microsoft.com/office/powerpoint/2010/main" val="2551035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Times New Roman" pitchFamily="18" charset="0"/>
              </a:defRPr>
            </a:lvl1pPr>
          </a:lstStyle>
          <a:p>
            <a:pPr>
              <a:defRPr/>
            </a:pPr>
            <a:endParaRPr lang="en-US"/>
          </a:p>
        </p:txBody>
      </p:sp>
      <p:sp>
        <p:nvSpPr>
          <p:cNvPr id="6147"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Times New Roman" pitchFamily="18" charset="0"/>
              </a:defRPr>
            </a:lvl1pPr>
          </a:lstStyle>
          <a:p>
            <a:pPr>
              <a:defRPr/>
            </a:pPr>
            <a:fld id="{8619DE7A-A623-4974-AF12-84860600D81C}" type="datetime1">
              <a:rPr lang="en-US"/>
              <a:pPr>
                <a:defRPr/>
              </a:pPr>
              <a:t>1/7/2016</a:t>
            </a:fld>
            <a:endParaRPr lang="en-US" dirty="0"/>
          </a:p>
        </p:txBody>
      </p:sp>
      <p:sp>
        <p:nvSpPr>
          <p:cNvPr id="4301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3450" y="4416425"/>
            <a:ext cx="514350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Times New Roman" pitchFamily="18" charset="0"/>
              </a:defRPr>
            </a:lvl1pPr>
          </a:lstStyle>
          <a:p>
            <a:pPr>
              <a:defRPr/>
            </a:pPr>
            <a:r>
              <a:rPr lang="en-US"/>
              <a:t>(c) ITT Educational Services, Inc.</a:t>
            </a:r>
          </a:p>
        </p:txBody>
      </p:sp>
      <p:sp>
        <p:nvSpPr>
          <p:cNvPr id="6151"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atin typeface="Times New Roman" pitchFamily="18" charset="0"/>
              </a:defRPr>
            </a:lvl1pPr>
          </a:lstStyle>
          <a:p>
            <a:pPr>
              <a:defRPr/>
            </a:pPr>
            <a:fld id="{FEA7DDCD-CAB6-4F73-A6F7-5DA6F8CDBECA}" type="slidenum">
              <a:rPr lang="en-US"/>
              <a:pPr>
                <a:defRPr/>
              </a:pPr>
              <a:t>‹#›</a:t>
            </a:fld>
            <a:endParaRPr lang="en-US" dirty="0"/>
          </a:p>
        </p:txBody>
      </p:sp>
    </p:spTree>
    <p:extLst>
      <p:ext uri="{BB962C8B-B14F-4D97-AF65-F5344CB8AC3E}">
        <p14:creationId xmlns:p14="http://schemas.microsoft.com/office/powerpoint/2010/main" val="3732166589"/>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sophos.com/pressoffice/news/articles/1999/12/va_melissa.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news.cnet.com/2009-1001-983540.html"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E99BB7E8-9BD6-4A5D-A861-FC246A936B06}" type="slidenum">
              <a:rPr lang="en-US" smtClean="0">
                <a:latin typeface="Times New Roman" pitchFamily="92" charset="0"/>
              </a:rPr>
              <a:pPr eaLnBrk="1" hangingPunct="1"/>
              <a:t>1</a:t>
            </a:fld>
            <a:endParaRPr lang="en-US" smtClean="0">
              <a:latin typeface="Times New Roman" pitchFamily="92"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92"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Spyware</a:t>
            </a:r>
            <a:endParaRPr lang="en-US" sz="2000" smtClean="0">
              <a:latin typeface="Times New Roman" pitchFamily="92" charset="0"/>
            </a:endParaRPr>
          </a:p>
          <a:p>
            <a:pPr lvl="1"/>
            <a:r>
              <a:rPr lang="en-US" smtClean="0">
                <a:latin typeface="Times New Roman" pitchFamily="92" charset="0"/>
              </a:rPr>
              <a:t>Monitors and records user activities, like keylogging software</a:t>
            </a:r>
          </a:p>
          <a:p>
            <a:pPr lvl="1"/>
            <a:r>
              <a:rPr lang="en-US" smtClean="0">
                <a:latin typeface="Times New Roman" pitchFamily="92" charset="0"/>
              </a:rPr>
              <a:t>Transmits information back to originating author</a:t>
            </a:r>
          </a:p>
          <a:p>
            <a:r>
              <a:rPr lang="en-US" smtClean="0">
                <a:latin typeface="Times New Roman" pitchFamily="92" charset="0"/>
              </a:rPr>
              <a:t>Adware</a:t>
            </a:r>
            <a:endParaRPr lang="en-US" sz="2000" smtClean="0">
              <a:latin typeface="Times New Roman" pitchFamily="92" charset="0"/>
            </a:endParaRPr>
          </a:p>
          <a:p>
            <a:pPr lvl="1"/>
            <a:r>
              <a:rPr lang="en-US" smtClean="0">
                <a:latin typeface="Times New Roman" pitchFamily="92" charset="0"/>
              </a:rPr>
              <a:t>Similar to spyware</a:t>
            </a:r>
          </a:p>
          <a:p>
            <a:pPr lvl="1"/>
            <a:r>
              <a:rPr lang="en-US" smtClean="0">
                <a:latin typeface="Times New Roman" pitchFamily="92" charset="0"/>
              </a:rPr>
              <a:t>Delivers advertising through pop-ups, e-mail, or browser redirection</a:t>
            </a:r>
          </a:p>
          <a:p>
            <a:r>
              <a:rPr lang="en-US" smtClean="0">
                <a:latin typeface="Times New Roman" pitchFamily="92" charset="0"/>
              </a:rPr>
              <a:t>May be bundled together</a:t>
            </a:r>
          </a:p>
          <a:p>
            <a:r>
              <a:rPr lang="en-US" smtClean="0">
                <a:latin typeface="Times New Roman" pitchFamily="92" charset="0"/>
              </a:rPr>
              <a:t>May be embedded in other programs</a:t>
            </a:r>
          </a:p>
          <a:p>
            <a:r>
              <a:rPr lang="en-US" smtClean="0">
                <a:latin typeface="Times New Roman" pitchFamily="92" charset="0"/>
              </a:rPr>
              <a:t>May masquerade as antimalware products</a:t>
            </a:r>
          </a:p>
          <a:p>
            <a:r>
              <a:rPr lang="en-US" smtClean="0">
                <a:latin typeface="Times New Roman" pitchFamily="92" charset="0"/>
              </a:rPr>
              <a:t>Examples:</a:t>
            </a:r>
          </a:p>
          <a:p>
            <a:pPr lvl="1"/>
            <a:r>
              <a:rPr lang="en-US" smtClean="0">
                <a:latin typeface="Times New Roman" pitchFamily="92" charset="0"/>
              </a:rPr>
              <a:t>BonziBuddy</a:t>
            </a:r>
          </a:p>
          <a:p>
            <a:pPr lvl="1"/>
            <a:r>
              <a:rPr lang="en-US" smtClean="0">
                <a:latin typeface="Times New Roman" pitchFamily="92" charset="0"/>
              </a:rPr>
              <a:t>Gator/Gain Ad Server adware</a:t>
            </a:r>
          </a:p>
          <a:p>
            <a:pPr lvl="1"/>
            <a:r>
              <a:rPr lang="en-US" smtClean="0">
                <a:latin typeface="Times New Roman" pitchFamily="92" charset="0"/>
              </a:rPr>
              <a:t>Antivirus 2008</a:t>
            </a:r>
          </a:p>
          <a:p>
            <a:endParaRPr lang="en-US" smtClean="0">
              <a:latin typeface="Times New Roman" pitchFamily="92" charset="0"/>
            </a:endParaRPr>
          </a:p>
        </p:txBody>
      </p:sp>
      <p:sp>
        <p:nvSpPr>
          <p:cNvPr id="5325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BCAE668-66B4-4FA9-B8CC-4877D51B8D77}" type="datetime1">
              <a:rPr lang="en-US" smtClean="0">
                <a:latin typeface="Times New Roman" pitchFamily="92" charset="0"/>
              </a:rPr>
              <a:pPr eaLnBrk="1" hangingPunct="1"/>
              <a:t>1/7/2016</a:t>
            </a:fld>
            <a:endParaRPr lang="en-US" smtClean="0">
              <a:latin typeface="Times New Roman" pitchFamily="92" charset="0"/>
            </a:endParaRPr>
          </a:p>
        </p:txBody>
      </p:sp>
      <p:sp>
        <p:nvSpPr>
          <p:cNvPr id="5325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325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3140188-A51D-411A-A30D-21AF629DBDD5}" type="slidenum">
              <a:rPr lang="en-US" smtClean="0">
                <a:latin typeface="Times New Roman" pitchFamily="92" charset="0"/>
              </a:rPr>
              <a:pPr eaLnBrk="1" hangingPunct="1"/>
              <a:t>13</a:t>
            </a:fld>
            <a:endParaRPr lang="en-US" smtClean="0">
              <a:latin typeface="Times New Roman" pitchFamily="92"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Codes that position themselves between the operating system kernel and hardware.</a:t>
            </a:r>
          </a:p>
          <a:p>
            <a:r>
              <a:rPr lang="en-US" smtClean="0">
                <a:latin typeface="Times New Roman" pitchFamily="92" charset="0"/>
              </a:rPr>
              <a:t>Allows attacker to gain root/administrative access to system</a:t>
            </a:r>
          </a:p>
          <a:p>
            <a:r>
              <a:rPr lang="en-US" smtClean="0">
                <a:latin typeface="Times New Roman" pitchFamily="92" charset="0"/>
              </a:rPr>
              <a:t>Can be used to:</a:t>
            </a:r>
          </a:p>
          <a:p>
            <a:pPr lvl="1"/>
            <a:r>
              <a:rPr lang="en-US" smtClean="0">
                <a:latin typeface="Times New Roman" pitchFamily="92" charset="0"/>
              </a:rPr>
              <a:t>Take control of a system</a:t>
            </a:r>
          </a:p>
          <a:p>
            <a:pPr lvl="1"/>
            <a:r>
              <a:rPr lang="en-US" smtClean="0">
                <a:latin typeface="Times New Roman" pitchFamily="92" charset="0"/>
              </a:rPr>
              <a:t>Hide data files</a:t>
            </a:r>
          </a:p>
          <a:p>
            <a:pPr lvl="1"/>
            <a:r>
              <a:rPr lang="en-US" smtClean="0">
                <a:latin typeface="Times New Roman" pitchFamily="92" charset="0"/>
              </a:rPr>
              <a:t>Hide other malware or hacker tools</a:t>
            </a:r>
          </a:p>
          <a:p>
            <a:endParaRPr lang="en-US" smtClean="0">
              <a:latin typeface="Times New Roman" pitchFamily="92" charset="0"/>
            </a:endParaRPr>
          </a:p>
        </p:txBody>
      </p:sp>
      <p:sp>
        <p:nvSpPr>
          <p:cNvPr id="5427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A556DA1D-50EE-4ADE-93C8-CD9792980D90}" type="datetime1">
              <a:rPr lang="en-US" smtClean="0">
                <a:latin typeface="Times New Roman" pitchFamily="92" charset="0"/>
              </a:rPr>
              <a:pPr eaLnBrk="1" hangingPunct="1"/>
              <a:t>1/7/2016</a:t>
            </a:fld>
            <a:endParaRPr lang="en-US" smtClean="0">
              <a:latin typeface="Times New Roman" pitchFamily="92" charset="0"/>
            </a:endParaRPr>
          </a:p>
        </p:txBody>
      </p:sp>
      <p:sp>
        <p:nvSpPr>
          <p:cNvPr id="5427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427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95ECA94-A359-4DE6-A1C5-CC769571A302}" type="slidenum">
              <a:rPr lang="en-US" smtClean="0">
                <a:latin typeface="Times New Roman" pitchFamily="92" charset="0"/>
              </a:rPr>
              <a:pPr eaLnBrk="1" hangingPunct="1"/>
              <a:t>14</a:t>
            </a:fld>
            <a:endParaRPr lang="en-US" smtClean="0">
              <a:latin typeface="Times New Roman" pitchFamily="9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5530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F729A8B4-9867-4279-9414-24CE175FCCFC}" type="datetime1">
              <a:rPr lang="en-US" smtClean="0">
                <a:latin typeface="Times New Roman" pitchFamily="92" charset="0"/>
              </a:rPr>
              <a:pPr eaLnBrk="1" hangingPunct="1"/>
              <a:t>1/7/2016</a:t>
            </a:fld>
            <a:endParaRPr lang="en-US" smtClean="0">
              <a:latin typeface="Times New Roman" pitchFamily="92" charset="0"/>
            </a:endParaRPr>
          </a:p>
        </p:txBody>
      </p:sp>
      <p:sp>
        <p:nvSpPr>
          <p:cNvPr id="5530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530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87EFB64C-2452-4BF4-8374-9BA412C33666}" type="slidenum">
              <a:rPr lang="en-US" smtClean="0">
                <a:latin typeface="Times New Roman" pitchFamily="92" charset="0"/>
              </a:rPr>
              <a:pPr eaLnBrk="1" hangingPunct="1"/>
              <a:t>15</a:t>
            </a:fld>
            <a:endParaRPr lang="en-US" smtClean="0">
              <a:latin typeface="Times New Roman" pitchFamily="9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Synonyms for the same type of malware</a:t>
            </a:r>
          </a:p>
          <a:p>
            <a:r>
              <a:rPr lang="en-US" smtClean="0">
                <a:latin typeface="Times New Roman" pitchFamily="92" charset="0"/>
              </a:rPr>
              <a:t>Bypass normal authentication or security controls</a:t>
            </a:r>
          </a:p>
          <a:p>
            <a:r>
              <a:rPr lang="en-US" smtClean="0">
                <a:latin typeface="Times New Roman" pitchFamily="92" charset="0"/>
              </a:rPr>
              <a:t>May allow attacker to:</a:t>
            </a:r>
          </a:p>
          <a:p>
            <a:pPr lvl="1">
              <a:buFontTx/>
              <a:buChar char="•"/>
            </a:pPr>
            <a:r>
              <a:rPr lang="en-US" smtClean="0">
                <a:latin typeface="Times New Roman" pitchFamily="92" charset="0"/>
              </a:rPr>
              <a:t>Gain remote access to the system</a:t>
            </a:r>
          </a:p>
          <a:p>
            <a:pPr lvl="1"/>
            <a:r>
              <a:rPr lang="en-US" smtClean="0">
                <a:latin typeface="Times New Roman" pitchFamily="92" charset="0"/>
              </a:rPr>
              <a:t>Alter files and system settings</a:t>
            </a:r>
          </a:p>
          <a:p>
            <a:pPr lvl="1"/>
            <a:r>
              <a:rPr lang="en-US" smtClean="0">
                <a:latin typeface="Times New Roman" pitchFamily="92" charset="0"/>
              </a:rPr>
              <a:t>Install hidden software</a:t>
            </a:r>
          </a:p>
          <a:p>
            <a:pPr lvl="1"/>
            <a:r>
              <a:rPr lang="en-US" smtClean="0">
                <a:latin typeface="Times New Roman" pitchFamily="92" charset="0"/>
              </a:rPr>
              <a:t>Gain control of the system</a:t>
            </a:r>
          </a:p>
          <a:p>
            <a:pPr lvl="1"/>
            <a:r>
              <a:rPr lang="en-US" smtClean="0">
                <a:latin typeface="Times New Roman" pitchFamily="92" charset="0"/>
              </a:rPr>
              <a:t>Turn the system into a bot</a:t>
            </a:r>
          </a:p>
          <a:p>
            <a:pPr lvl="1"/>
            <a:r>
              <a:rPr lang="en-US" smtClean="0">
                <a:latin typeface="Times New Roman" pitchFamily="92" charset="0"/>
              </a:rPr>
              <a:t>Use the system to send spam</a:t>
            </a:r>
          </a:p>
          <a:p>
            <a:r>
              <a:rPr lang="en-US" smtClean="0">
                <a:latin typeface="Times New Roman" pitchFamily="92" charset="0"/>
              </a:rPr>
              <a:t>Examples:</a:t>
            </a:r>
          </a:p>
          <a:p>
            <a:pPr lvl="1">
              <a:buFontTx/>
              <a:buChar char="•"/>
            </a:pPr>
            <a:r>
              <a:rPr lang="en-US" smtClean="0">
                <a:latin typeface="Times New Roman" pitchFamily="92" charset="0"/>
              </a:rPr>
              <a:t>Back Orifice</a:t>
            </a:r>
            <a:r>
              <a:rPr lang="en-US" smtClean="0">
                <a:latin typeface="Times New Roman" pitchFamily="92" charset="0"/>
                <a:ea typeface="ＭＳ Ｐゴシック" pitchFamily="92" charset="-128"/>
              </a:rPr>
              <a:t> –</a:t>
            </a:r>
            <a:r>
              <a:rPr lang="en-US" smtClean="0">
                <a:latin typeface="Times New Roman" pitchFamily="92" charset="0"/>
              </a:rPr>
              <a:t> Early Microsoft Windows program designed for remote access and administration but also had malicious properties</a:t>
            </a:r>
          </a:p>
          <a:p>
            <a:pPr lvl="1"/>
            <a:r>
              <a:rPr lang="en-US" smtClean="0">
                <a:latin typeface="Times New Roman" pitchFamily="92" charset="0"/>
              </a:rPr>
              <a:t>Mydoom virus</a:t>
            </a:r>
            <a:r>
              <a:rPr lang="en-US" smtClean="0">
                <a:latin typeface="Times New Roman" pitchFamily="92" charset="0"/>
                <a:ea typeface="ＭＳ Ｐゴシック" pitchFamily="92" charset="-128"/>
              </a:rPr>
              <a:t> –</a:t>
            </a:r>
            <a:r>
              <a:rPr lang="en-US" smtClean="0">
                <a:latin typeface="Times New Roman" pitchFamily="92" charset="0"/>
              </a:rPr>
              <a:t> Installs a back door on the infected computer</a:t>
            </a:r>
          </a:p>
          <a:p>
            <a:endParaRPr lang="en-US" smtClean="0">
              <a:latin typeface="Times New Roman" pitchFamily="92" charset="0"/>
            </a:endParaRPr>
          </a:p>
        </p:txBody>
      </p:sp>
      <p:sp>
        <p:nvSpPr>
          <p:cNvPr id="5632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CED57CA6-3162-43FD-9CD8-66B2321DA0AA}" type="datetime1">
              <a:rPr lang="en-US" smtClean="0">
                <a:latin typeface="Times New Roman" pitchFamily="92" charset="0"/>
              </a:rPr>
              <a:pPr eaLnBrk="1" hangingPunct="1"/>
              <a:t>1/7/2016</a:t>
            </a:fld>
            <a:endParaRPr lang="en-US" smtClean="0">
              <a:latin typeface="Times New Roman" pitchFamily="92" charset="0"/>
            </a:endParaRPr>
          </a:p>
        </p:txBody>
      </p:sp>
      <p:sp>
        <p:nvSpPr>
          <p:cNvPr id="5632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632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45511C0B-7662-4D80-828C-0107B58FDC19}" type="slidenum">
              <a:rPr lang="en-US" smtClean="0">
                <a:latin typeface="Times New Roman" pitchFamily="92" charset="0"/>
              </a:rPr>
              <a:pPr eaLnBrk="1" hangingPunct="1"/>
              <a:t>16</a:t>
            </a:fld>
            <a:endParaRPr lang="en-US" smtClean="0">
              <a:latin typeface="Times New Roman" pitchFamily="9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5734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D64900C-60CF-46BC-8DEF-5732B2F63F07}" type="datetime1">
              <a:rPr lang="en-US" smtClean="0">
                <a:latin typeface="Times New Roman" pitchFamily="92" charset="0"/>
              </a:rPr>
              <a:pPr eaLnBrk="1" hangingPunct="1"/>
              <a:t>1/7/2016</a:t>
            </a:fld>
            <a:endParaRPr lang="en-US" smtClean="0">
              <a:latin typeface="Times New Roman" pitchFamily="92" charset="0"/>
            </a:endParaRPr>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735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457EC0A5-2745-443D-8C86-1C7A87391742}" type="slidenum">
              <a:rPr lang="en-US" smtClean="0">
                <a:latin typeface="Times New Roman" pitchFamily="92" charset="0"/>
              </a:rPr>
              <a:pPr eaLnBrk="1" hangingPunct="1"/>
              <a:t>17</a:t>
            </a:fld>
            <a:endParaRPr lang="en-US" smtClean="0">
              <a:latin typeface="Times New Roman" pitchFamily="9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Take advantage of flaws or bugs in software</a:t>
            </a:r>
          </a:p>
          <a:p>
            <a:pPr lvl="1"/>
            <a:r>
              <a:rPr lang="en-US" smtClean="0">
                <a:latin typeface="Times New Roman" pitchFamily="92" charset="0"/>
              </a:rPr>
              <a:t>Code bugs</a:t>
            </a:r>
          </a:p>
          <a:p>
            <a:pPr lvl="1"/>
            <a:r>
              <a:rPr lang="en-US" smtClean="0">
                <a:latin typeface="Times New Roman" pitchFamily="92" charset="0"/>
              </a:rPr>
              <a:t>Timing</a:t>
            </a:r>
          </a:p>
          <a:p>
            <a:pPr lvl="1"/>
            <a:r>
              <a:rPr lang="en-US" smtClean="0">
                <a:latin typeface="Times New Roman" pitchFamily="92" charset="0"/>
              </a:rPr>
              <a:t>Communication</a:t>
            </a:r>
          </a:p>
          <a:p>
            <a:pPr lvl="1"/>
            <a:r>
              <a:rPr lang="en-US" smtClean="0">
                <a:latin typeface="Times New Roman" pitchFamily="92" charset="0"/>
              </a:rPr>
              <a:t>Storage</a:t>
            </a:r>
          </a:p>
          <a:p>
            <a:r>
              <a:rPr lang="en-US" smtClean="0">
                <a:latin typeface="Times New Roman" pitchFamily="92" charset="0"/>
              </a:rPr>
              <a:t>Often embedded into other forms of malware</a:t>
            </a:r>
          </a:p>
          <a:p>
            <a:r>
              <a:rPr lang="en-US" smtClean="0">
                <a:latin typeface="Times New Roman" pitchFamily="92" charset="0"/>
              </a:rPr>
              <a:t>May be stand-alone or part of hacker toolkits</a:t>
            </a:r>
          </a:p>
          <a:p>
            <a:endParaRPr lang="en-US" smtClean="0">
              <a:latin typeface="Times New Roman" pitchFamily="92" charset="0"/>
            </a:endParaRPr>
          </a:p>
        </p:txBody>
      </p:sp>
      <p:sp>
        <p:nvSpPr>
          <p:cNvPr id="583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E13C43B-A855-44C5-BE8C-0289659D1EB2}" type="datetime1">
              <a:rPr lang="en-US" smtClean="0">
                <a:latin typeface="Times New Roman" pitchFamily="92" charset="0"/>
              </a:rPr>
              <a:pPr eaLnBrk="1" hangingPunct="1"/>
              <a:t>1/7/2016</a:t>
            </a:fld>
            <a:endParaRPr lang="en-US" smtClean="0">
              <a:latin typeface="Times New Roman" pitchFamily="92" charset="0"/>
            </a:endParaRPr>
          </a:p>
        </p:txBody>
      </p:sp>
      <p:sp>
        <p:nvSpPr>
          <p:cNvPr id="583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83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E19F510E-1579-4B25-9E48-7AC1A0C03788}" type="slidenum">
              <a:rPr lang="en-US" smtClean="0">
                <a:latin typeface="Times New Roman" pitchFamily="92" charset="0"/>
              </a:rPr>
              <a:pPr eaLnBrk="1" hangingPunct="1"/>
              <a:t>18</a:t>
            </a:fld>
            <a:endParaRPr lang="en-US" smtClean="0">
              <a:latin typeface="Times New Roman" pitchFamily="9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smtClean="0">
                <a:latin typeface="Times New Roman" pitchFamily="92" charset="0"/>
              </a:rPr>
              <a:t>Melissa virus caused $80 million in damages in North America </a:t>
            </a:r>
          </a:p>
          <a:p>
            <a:pPr>
              <a:lnSpc>
                <a:spcPct val="80000"/>
              </a:lnSpc>
            </a:pPr>
            <a:r>
              <a:rPr lang="en-US" smtClean="0">
                <a:latin typeface="Times New Roman" pitchFamily="92" charset="0"/>
              </a:rPr>
              <a:t>SQL Slammer virus</a:t>
            </a:r>
          </a:p>
          <a:p>
            <a:pPr lvl="1">
              <a:lnSpc>
                <a:spcPct val="80000"/>
              </a:lnSpc>
            </a:pPr>
            <a:r>
              <a:rPr lang="en-US" smtClean="0">
                <a:latin typeface="Times New Roman" pitchFamily="92" charset="0"/>
              </a:rPr>
              <a:t>$1 billion in damages</a:t>
            </a:r>
          </a:p>
          <a:p>
            <a:pPr lvl="1">
              <a:lnSpc>
                <a:spcPct val="80000"/>
              </a:lnSpc>
            </a:pPr>
            <a:r>
              <a:rPr lang="en-US" smtClean="0">
                <a:latin typeface="Times New Roman" pitchFamily="92" charset="0"/>
              </a:rPr>
              <a:t>Bank of America ATMs unavailable</a:t>
            </a:r>
          </a:p>
          <a:p>
            <a:pPr lvl="1">
              <a:lnSpc>
                <a:spcPct val="80000"/>
              </a:lnSpc>
            </a:pPr>
            <a:r>
              <a:rPr lang="en-US" smtClean="0">
                <a:latin typeface="Times New Roman" pitchFamily="92" charset="0"/>
              </a:rPr>
              <a:t>Continental Airlines flights delayed or canceled</a:t>
            </a:r>
          </a:p>
          <a:p>
            <a:pPr>
              <a:lnSpc>
                <a:spcPct val="80000"/>
              </a:lnSpc>
            </a:pPr>
            <a:r>
              <a:rPr lang="en-US" smtClean="0">
                <a:latin typeface="Times New Roman" pitchFamily="92" charset="0"/>
              </a:rPr>
              <a:t>Code Red</a:t>
            </a:r>
          </a:p>
          <a:p>
            <a:pPr lvl="1">
              <a:lnSpc>
                <a:spcPct val="80000"/>
              </a:lnSpc>
            </a:pPr>
            <a:r>
              <a:rPr lang="en-US" smtClean="0">
                <a:latin typeface="Times New Roman" pitchFamily="92" charset="0"/>
              </a:rPr>
              <a:t>300,000+ computers infected</a:t>
            </a:r>
          </a:p>
          <a:p>
            <a:pPr lvl="1">
              <a:lnSpc>
                <a:spcPct val="80000"/>
              </a:lnSpc>
            </a:pPr>
            <a:r>
              <a:rPr lang="en-US" smtClean="0">
                <a:latin typeface="Times New Roman" pitchFamily="92" charset="0"/>
              </a:rPr>
              <a:t>Denial of service</a:t>
            </a:r>
          </a:p>
          <a:p>
            <a:pPr lvl="1">
              <a:lnSpc>
                <a:spcPct val="80000"/>
              </a:lnSpc>
            </a:pPr>
            <a:r>
              <a:rPr lang="en-US" smtClean="0">
                <a:latin typeface="Times New Roman" pitchFamily="92" charset="0"/>
              </a:rPr>
              <a:t>Cisco DSL routers stopped forwarding traffic</a:t>
            </a:r>
          </a:p>
          <a:p>
            <a:pPr lvl="1">
              <a:lnSpc>
                <a:spcPct val="80000"/>
              </a:lnSpc>
            </a:pPr>
            <a:endParaRPr lang="en-US" sz="1400" smtClean="0">
              <a:latin typeface="Times New Roman" pitchFamily="92" charset="0"/>
            </a:endParaRPr>
          </a:p>
          <a:p>
            <a:pPr lvl="1">
              <a:lnSpc>
                <a:spcPct val="80000"/>
              </a:lnSpc>
            </a:pPr>
            <a:r>
              <a:rPr lang="en-US" sz="1400" smtClean="0">
                <a:latin typeface="Times New Roman" pitchFamily="92" charset="0"/>
              </a:rPr>
              <a:t>Sources:</a:t>
            </a:r>
          </a:p>
          <a:p>
            <a:pPr>
              <a:lnSpc>
                <a:spcPct val="80000"/>
              </a:lnSpc>
            </a:pPr>
            <a:r>
              <a:rPr lang="en-US" smtClean="0">
                <a:latin typeface="Times New Roman" pitchFamily="92" charset="0"/>
              </a:rPr>
              <a:t>Sophos </a:t>
            </a:r>
            <a:r>
              <a:rPr lang="en-US" smtClean="0">
                <a:latin typeface="Times New Roman" pitchFamily="92" charset="0"/>
                <a:hlinkClick r:id="rId3"/>
              </a:rPr>
              <a:t>http://www.sophos.com/pressoffice/news/articles/1999/12/va_melissa.html</a:t>
            </a:r>
            <a:endParaRPr lang="en-US" smtClean="0">
              <a:latin typeface="Times New Roman" pitchFamily="92" charset="0"/>
            </a:endParaRPr>
          </a:p>
          <a:p>
            <a:pPr>
              <a:lnSpc>
                <a:spcPct val="80000"/>
              </a:lnSpc>
            </a:pPr>
            <a:r>
              <a:rPr lang="en-US" smtClean="0">
                <a:latin typeface="Times New Roman" pitchFamily="92" charset="0"/>
              </a:rPr>
              <a:t>CNET </a:t>
            </a:r>
            <a:r>
              <a:rPr lang="en-US" smtClean="0">
                <a:latin typeface="Times New Roman" pitchFamily="92" charset="0"/>
                <a:hlinkClick r:id="rId4"/>
              </a:rPr>
              <a:t>http://news.cnet.com/2009-1001-983540.html</a:t>
            </a:r>
            <a:endParaRPr lang="en-US" smtClean="0">
              <a:latin typeface="Times New Roman" pitchFamily="92" charset="0"/>
            </a:endParaRPr>
          </a:p>
          <a:p>
            <a:pPr>
              <a:lnSpc>
                <a:spcPct val="80000"/>
              </a:lnSpc>
            </a:pPr>
            <a:r>
              <a:rPr lang="en-US" smtClean="0">
                <a:latin typeface="Times New Roman" pitchFamily="92" charset="0"/>
              </a:rPr>
              <a:t>CNET http://news.cnet.com/2100-1001-270314.html&amp;tag=txt</a:t>
            </a:r>
          </a:p>
          <a:p>
            <a:endParaRPr lang="en-US" smtClean="0">
              <a:latin typeface="Times New Roman" pitchFamily="92" charset="0"/>
            </a:endParaRPr>
          </a:p>
        </p:txBody>
      </p:sp>
      <p:sp>
        <p:nvSpPr>
          <p:cNvPr id="5939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CE4181E5-625A-4132-BFE4-34BD2BC28754}" type="datetime1">
              <a:rPr lang="en-US" smtClean="0">
                <a:latin typeface="Times New Roman" pitchFamily="92" charset="0"/>
              </a:rPr>
              <a:pPr eaLnBrk="1" hangingPunct="1"/>
              <a:t>1/7/2016</a:t>
            </a:fld>
            <a:endParaRPr lang="en-US" smtClean="0">
              <a:latin typeface="Times New Roman" pitchFamily="92" charset="0"/>
            </a:endParaRPr>
          </a:p>
        </p:txBody>
      </p:sp>
      <p:sp>
        <p:nvSpPr>
          <p:cNvPr id="5939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939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49605FCC-8927-4FC8-860E-C0D6A5A3DA48}" type="slidenum">
              <a:rPr lang="en-US" smtClean="0">
                <a:latin typeface="Times New Roman" pitchFamily="92" charset="0"/>
              </a:rPr>
              <a:pPr eaLnBrk="1" hangingPunct="1"/>
              <a:t>19</a:t>
            </a:fld>
            <a:endParaRPr lang="en-US" smtClean="0">
              <a:latin typeface="Times New Roman" pitchFamily="9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mtClean="0">
                <a:latin typeface="Times New Roman" pitchFamily="92" charset="0"/>
              </a:rPr>
              <a:t>Buffer overflow</a:t>
            </a:r>
          </a:p>
          <a:p>
            <a:pPr lvl="1">
              <a:lnSpc>
                <a:spcPct val="90000"/>
              </a:lnSpc>
            </a:pPr>
            <a:r>
              <a:rPr lang="en-US" smtClean="0">
                <a:latin typeface="Times New Roman" pitchFamily="92" charset="0"/>
              </a:rPr>
              <a:t>Injection of more data than a memory buffer can hold</a:t>
            </a:r>
          </a:p>
          <a:p>
            <a:pPr lvl="1">
              <a:lnSpc>
                <a:spcPct val="90000"/>
              </a:lnSpc>
            </a:pPr>
            <a:r>
              <a:rPr lang="en-US" smtClean="0">
                <a:latin typeface="Times New Roman" pitchFamily="92" charset="0"/>
              </a:rPr>
              <a:t>May result in arbitrary code execution</a:t>
            </a:r>
          </a:p>
          <a:p>
            <a:pPr>
              <a:lnSpc>
                <a:spcPct val="90000"/>
              </a:lnSpc>
            </a:pPr>
            <a:r>
              <a:rPr lang="en-US" smtClean="0">
                <a:latin typeface="Times New Roman" pitchFamily="92" charset="0"/>
              </a:rPr>
              <a:t>SQL Injection</a:t>
            </a:r>
          </a:p>
          <a:p>
            <a:pPr lvl="1">
              <a:lnSpc>
                <a:spcPct val="90000"/>
              </a:lnSpc>
            </a:pPr>
            <a:r>
              <a:rPr lang="en-US" smtClean="0">
                <a:latin typeface="Times New Roman" pitchFamily="92" charset="0"/>
              </a:rPr>
              <a:t>Inserts code via unsanitized data input on Web sites</a:t>
            </a:r>
          </a:p>
          <a:p>
            <a:pPr lvl="1">
              <a:lnSpc>
                <a:spcPct val="90000"/>
              </a:lnSpc>
            </a:pPr>
            <a:r>
              <a:rPr lang="en-US" smtClean="0">
                <a:latin typeface="Times New Roman" pitchFamily="92" charset="0"/>
              </a:rPr>
              <a:t>Allows access to back-end databases</a:t>
            </a:r>
          </a:p>
          <a:p>
            <a:pPr>
              <a:lnSpc>
                <a:spcPct val="90000"/>
              </a:lnSpc>
            </a:pPr>
            <a:r>
              <a:rPr lang="en-US" smtClean="0">
                <a:latin typeface="Times New Roman" pitchFamily="92" charset="0"/>
              </a:rPr>
              <a:t>Cross-site scripting (XSS)</a:t>
            </a:r>
          </a:p>
          <a:p>
            <a:pPr lvl="1">
              <a:lnSpc>
                <a:spcPct val="90000"/>
              </a:lnSpc>
            </a:pPr>
            <a:r>
              <a:rPr lang="en-US" smtClean="0">
                <a:latin typeface="Times New Roman" pitchFamily="92" charset="0"/>
              </a:rPr>
              <a:t>Attackers insert client-side script into Web pages</a:t>
            </a:r>
          </a:p>
          <a:p>
            <a:pPr lvl="1">
              <a:lnSpc>
                <a:spcPct val="90000"/>
              </a:lnSpc>
            </a:pPr>
            <a:r>
              <a:rPr lang="en-US" smtClean="0">
                <a:latin typeface="Times New Roman" pitchFamily="92" charset="0"/>
              </a:rPr>
              <a:t>Allows malicious scripts to be run in the user’s context</a:t>
            </a:r>
          </a:p>
          <a:p>
            <a:pPr>
              <a:lnSpc>
                <a:spcPct val="90000"/>
              </a:lnSpc>
            </a:pPr>
            <a:r>
              <a:rPr lang="en-US" smtClean="0">
                <a:latin typeface="Times New Roman" pitchFamily="92" charset="0"/>
              </a:rPr>
              <a:t>Cached credentials</a:t>
            </a:r>
          </a:p>
          <a:p>
            <a:pPr lvl="1">
              <a:lnSpc>
                <a:spcPct val="90000"/>
              </a:lnSpc>
            </a:pPr>
            <a:r>
              <a:rPr lang="en-US" smtClean="0">
                <a:latin typeface="Times New Roman" pitchFamily="92" charset="0"/>
              </a:rPr>
              <a:t>Credentials stored on local machine, for example browser cache</a:t>
            </a:r>
          </a:p>
          <a:p>
            <a:pPr lvl="1">
              <a:lnSpc>
                <a:spcPct val="90000"/>
              </a:lnSpc>
            </a:pPr>
            <a:r>
              <a:rPr lang="en-US" smtClean="0">
                <a:latin typeface="Times New Roman" pitchFamily="92" charset="0"/>
              </a:rPr>
              <a:t>Can be discovered by and reused by an attacker</a:t>
            </a:r>
          </a:p>
          <a:p>
            <a:endParaRPr lang="en-US" smtClean="0">
              <a:latin typeface="Times New Roman" pitchFamily="92" charset="0"/>
            </a:endParaRPr>
          </a:p>
        </p:txBody>
      </p:sp>
      <p:sp>
        <p:nvSpPr>
          <p:cNvPr id="6042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0B6022D-6A2E-4650-A298-356267E98D01}" type="datetime1">
              <a:rPr lang="en-US" smtClean="0">
                <a:latin typeface="Times New Roman" pitchFamily="92" charset="0"/>
              </a:rPr>
              <a:pPr eaLnBrk="1" hangingPunct="1"/>
              <a:t>1/7/2016</a:t>
            </a:fld>
            <a:endParaRPr lang="en-US" smtClean="0">
              <a:latin typeface="Times New Roman" pitchFamily="92" charset="0"/>
            </a:endParaRPr>
          </a:p>
        </p:txBody>
      </p:sp>
      <p:sp>
        <p:nvSpPr>
          <p:cNvPr id="6042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6042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7D17CC50-A9C7-4DE5-84D8-AB15FAE03DA3}" type="slidenum">
              <a:rPr lang="en-US" smtClean="0">
                <a:latin typeface="Times New Roman" pitchFamily="92" charset="0"/>
              </a:rPr>
              <a:pPr eaLnBrk="1" hangingPunct="1"/>
              <a:t>20</a:t>
            </a:fld>
            <a:endParaRPr lang="en-US" smtClean="0">
              <a:latin typeface="Times New Roman" pitchFamily="92"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The instructor should include real-world examples based on professional experience.</a:t>
            </a:r>
          </a:p>
          <a:p>
            <a:endParaRPr lang="en-US" smtClean="0">
              <a:latin typeface="Times New Roman" pitchFamily="92" charset="0"/>
            </a:endParaRPr>
          </a:p>
          <a:p>
            <a:r>
              <a:rPr lang="en-US" smtClean="0">
                <a:latin typeface="Times New Roman" pitchFamily="92" charset="0"/>
              </a:rPr>
              <a:t>For in-house coding:</a:t>
            </a:r>
          </a:p>
          <a:p>
            <a:pPr lvl="1"/>
            <a:r>
              <a:rPr lang="en-US" smtClean="0">
                <a:latin typeface="Times New Roman" pitchFamily="92" charset="0"/>
              </a:rPr>
              <a:t>Implement secure coding practices.</a:t>
            </a:r>
          </a:p>
          <a:p>
            <a:pPr lvl="1"/>
            <a:r>
              <a:rPr lang="en-US" smtClean="0">
                <a:latin typeface="Times New Roman" pitchFamily="92" charset="0"/>
              </a:rPr>
              <a:t>Include security in the software development life cycle.</a:t>
            </a:r>
          </a:p>
          <a:p>
            <a:pPr lvl="1"/>
            <a:r>
              <a:rPr lang="en-US" smtClean="0">
                <a:latin typeface="Times New Roman" pitchFamily="92" charset="0"/>
              </a:rPr>
              <a:t>Perform testing and quality control.</a:t>
            </a:r>
          </a:p>
          <a:p>
            <a:r>
              <a:rPr lang="en-US" smtClean="0">
                <a:latin typeface="Times New Roman" pitchFamily="92" charset="0"/>
              </a:rPr>
              <a:t>For operating systems or applications:</a:t>
            </a:r>
          </a:p>
          <a:p>
            <a:pPr lvl="1"/>
            <a:r>
              <a:rPr lang="en-US" smtClean="0">
                <a:latin typeface="Times New Roman" pitchFamily="92" charset="0"/>
              </a:rPr>
              <a:t>Keep abreast of vulnerabilities.</a:t>
            </a:r>
          </a:p>
          <a:p>
            <a:pPr lvl="2"/>
            <a:r>
              <a:rPr lang="en-US" smtClean="0">
                <a:latin typeface="Times New Roman" pitchFamily="92" charset="0"/>
              </a:rPr>
              <a:t>National Vulnerability Database (www.nvd.nst.gov)</a:t>
            </a:r>
          </a:p>
          <a:p>
            <a:pPr lvl="2"/>
            <a:r>
              <a:rPr lang="en-US" smtClean="0">
                <a:latin typeface="Times New Roman" pitchFamily="92" charset="0"/>
              </a:rPr>
              <a:t>US-CERT Vulnerability Notes Database (www.kb.cert.org/vuls/)</a:t>
            </a:r>
          </a:p>
          <a:p>
            <a:pPr lvl="2"/>
            <a:r>
              <a:rPr lang="en-US" smtClean="0">
                <a:latin typeface="Times New Roman" pitchFamily="92" charset="0"/>
              </a:rPr>
              <a:t>SecurityFocus (www.securityfocus.com/vulnerabilities)</a:t>
            </a:r>
          </a:p>
          <a:p>
            <a:pPr lvl="1"/>
            <a:r>
              <a:rPr lang="en-US" smtClean="0">
                <a:latin typeface="Times New Roman" pitchFamily="92" charset="0"/>
              </a:rPr>
              <a:t>Apply patches and updates in a timely manner.</a:t>
            </a:r>
          </a:p>
          <a:p>
            <a:r>
              <a:rPr lang="en-US" smtClean="0">
                <a:latin typeface="Times New Roman" pitchFamily="92" charset="0"/>
              </a:rPr>
              <a:t>Vulnerability scanning</a:t>
            </a:r>
          </a:p>
          <a:p>
            <a:r>
              <a:rPr lang="en-US" smtClean="0">
                <a:latin typeface="Times New Roman" pitchFamily="92" charset="0"/>
              </a:rPr>
              <a:t>Open Web Application Security Project (OWASP)  for Web application security</a:t>
            </a:r>
          </a:p>
          <a:p>
            <a:endParaRPr lang="en-US" smtClean="0">
              <a:latin typeface="Times New Roman" pitchFamily="92"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When mentioning vulnerability scanning, stress the importance of conducting periodic vulnerability scans. Vulnerability scanning will be discussed in more detail in Unit 4.</a:t>
            </a:r>
          </a:p>
          <a:p>
            <a:endParaRPr lang="en-US" smtClean="0">
              <a:latin typeface="Times New Roman" pitchFamily="92" charset="0"/>
            </a:endParaRPr>
          </a:p>
          <a:p>
            <a:pPr eaLnBrk="1" hangingPunct="1"/>
            <a:r>
              <a:rPr lang="en-US" b="1" smtClean="0">
                <a:latin typeface="Times New Roman" pitchFamily="92" charset="0"/>
              </a:rPr>
              <a:t>Mechanics</a:t>
            </a:r>
            <a:endParaRPr lang="en-US" smtClean="0">
              <a:latin typeface="Times New Roman" pitchFamily="92" charset="0"/>
            </a:endParaRPr>
          </a:p>
          <a:p>
            <a:pPr eaLnBrk="1" fontAlgn="t" hangingPunct="1"/>
            <a:endParaRPr lang="en-US" b="1" smtClean="0">
              <a:latin typeface="Times New Roman" pitchFamily="92" charset="0"/>
            </a:endParaRPr>
          </a:p>
          <a:p>
            <a:r>
              <a:rPr lang="en-US" smtClean="0">
                <a:latin typeface="Times New Roman" pitchFamily="92" charset="0"/>
              </a:rPr>
              <a:t>TCP or UDP packets are sent to ports on a system</a:t>
            </a:r>
          </a:p>
          <a:p>
            <a:r>
              <a:rPr lang="en-US" smtClean="0">
                <a:latin typeface="Times New Roman" pitchFamily="92" charset="0"/>
              </a:rPr>
              <a:t>Scanning performed on single IP address or IP address range</a:t>
            </a:r>
          </a:p>
          <a:p>
            <a:r>
              <a:rPr lang="en-US" smtClean="0">
                <a:latin typeface="Times New Roman" pitchFamily="92" charset="0"/>
              </a:rPr>
              <a:t>Open ports can verify:</a:t>
            </a:r>
          </a:p>
          <a:p>
            <a:pPr>
              <a:buFontTx/>
              <a:buChar char="•"/>
            </a:pPr>
            <a:r>
              <a:rPr lang="en-US" smtClean="0">
                <a:latin typeface="Times New Roman" pitchFamily="92" charset="0"/>
              </a:rPr>
              <a:t>Particular services</a:t>
            </a:r>
          </a:p>
          <a:p>
            <a:pPr>
              <a:buFontTx/>
              <a:buChar char="•"/>
            </a:pPr>
            <a:r>
              <a:rPr lang="en-US" smtClean="0">
                <a:latin typeface="Times New Roman" pitchFamily="92" charset="0"/>
              </a:rPr>
              <a:t>Presence of a system</a:t>
            </a:r>
          </a:p>
          <a:p>
            <a:r>
              <a:rPr lang="en-US" smtClean="0">
                <a:latin typeface="Times New Roman" pitchFamily="92" charset="0"/>
              </a:rPr>
              <a:t>Indicators of open ports</a:t>
            </a:r>
          </a:p>
          <a:p>
            <a:pPr>
              <a:buFontTx/>
              <a:buChar char="•"/>
            </a:pPr>
            <a:r>
              <a:rPr lang="en-US" smtClean="0">
                <a:latin typeface="Times New Roman" pitchFamily="92" charset="0"/>
              </a:rPr>
              <a:t>TCP: Full TCP three-way handshake established</a:t>
            </a:r>
          </a:p>
          <a:p>
            <a:pPr>
              <a:buFontTx/>
              <a:buChar char="•"/>
            </a:pPr>
            <a:r>
              <a:rPr lang="en-US" smtClean="0">
                <a:latin typeface="Times New Roman" pitchFamily="92" charset="0"/>
              </a:rPr>
              <a:t>UDP: Lack of response may indicate open port since closed ports usually generate errors</a:t>
            </a:r>
          </a:p>
          <a:p>
            <a:r>
              <a:rPr lang="en-US" smtClean="0">
                <a:latin typeface="Times New Roman" pitchFamily="92" charset="0"/>
              </a:rPr>
              <a:t>Noticeable and detectable</a:t>
            </a:r>
          </a:p>
          <a:p>
            <a:pPr eaLnBrk="1" fontAlgn="t" hangingPunct="1"/>
            <a:endParaRPr lang="en-US" smtClean="0">
              <a:latin typeface="Times New Roman" pitchFamily="92" charset="0"/>
            </a:endParaRPr>
          </a:p>
          <a:p>
            <a:pPr eaLnBrk="1" fontAlgn="t" hangingPunct="1"/>
            <a:r>
              <a:rPr lang="en-US" b="1" smtClean="0">
                <a:latin typeface="Times New Roman" pitchFamily="92" charset="0"/>
              </a:rPr>
              <a:t>Uses</a:t>
            </a:r>
          </a:p>
          <a:p>
            <a:r>
              <a:rPr lang="en-US" smtClean="0">
                <a:latin typeface="Times New Roman" pitchFamily="92" charset="0"/>
              </a:rPr>
              <a:t>Useful to both hackers and security professionals</a:t>
            </a:r>
          </a:p>
          <a:p>
            <a:r>
              <a:rPr lang="en-US" smtClean="0">
                <a:latin typeface="Times New Roman" pitchFamily="92" charset="0"/>
              </a:rPr>
              <a:t>Hackers</a:t>
            </a:r>
          </a:p>
          <a:p>
            <a:pPr>
              <a:buFontTx/>
              <a:buChar char="•"/>
            </a:pPr>
            <a:r>
              <a:rPr lang="en-US" smtClean="0">
                <a:latin typeface="Times New Roman" pitchFamily="92" charset="0"/>
              </a:rPr>
              <a:t>Determine existence of hosts</a:t>
            </a:r>
          </a:p>
          <a:p>
            <a:pPr>
              <a:buFontTx/>
              <a:buChar char="•"/>
            </a:pPr>
            <a:r>
              <a:rPr lang="en-US" smtClean="0">
                <a:latin typeface="Times New Roman" pitchFamily="92" charset="0"/>
              </a:rPr>
              <a:t>Determine existence of services</a:t>
            </a:r>
          </a:p>
          <a:p>
            <a:r>
              <a:rPr lang="en-US" smtClean="0">
                <a:latin typeface="Times New Roman" pitchFamily="92" charset="0"/>
              </a:rPr>
              <a:t>Security Professionals</a:t>
            </a:r>
          </a:p>
          <a:p>
            <a:pPr>
              <a:buFontTx/>
              <a:buChar char="•"/>
            </a:pPr>
            <a:r>
              <a:rPr lang="en-US" smtClean="0">
                <a:latin typeface="Times New Roman" pitchFamily="92" charset="0"/>
              </a:rPr>
              <a:t>Determine the existence of rogue hosts</a:t>
            </a:r>
          </a:p>
          <a:p>
            <a:pPr>
              <a:buFontTx/>
              <a:buChar char="•"/>
            </a:pPr>
            <a:r>
              <a:rPr lang="en-US" smtClean="0">
                <a:latin typeface="Times New Roman" pitchFamily="92" charset="0"/>
              </a:rPr>
              <a:t>Determine existence of rogue servers</a:t>
            </a:r>
          </a:p>
          <a:p>
            <a:pPr>
              <a:buFontTx/>
              <a:buChar char="•"/>
            </a:pPr>
            <a:r>
              <a:rPr lang="en-US" smtClean="0">
                <a:latin typeface="Times New Roman" pitchFamily="92" charset="0"/>
              </a:rPr>
              <a:t>Part of a vulnerability scan</a:t>
            </a:r>
          </a:p>
          <a:p>
            <a:pPr eaLnBrk="1" fontAlgn="t" hangingPunct="1"/>
            <a:endParaRPr lang="en-US" smtClean="0">
              <a:latin typeface="Times New Roman" pitchFamily="92" charset="0"/>
            </a:endParaRPr>
          </a:p>
          <a:p>
            <a:endParaRPr lang="en-US" smtClean="0">
              <a:latin typeface="Times New Roman" pitchFamily="9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4506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EC0D051A-8F64-4E2B-857A-62F164A358C1}" type="datetime1">
              <a:rPr lang="en-US" smtClean="0">
                <a:latin typeface="Times New Roman" pitchFamily="92" charset="0"/>
              </a:rPr>
              <a:pPr eaLnBrk="1" hangingPunct="1"/>
              <a:t>1/7/2016</a:t>
            </a:fld>
            <a:endParaRPr lang="en-US" smtClean="0">
              <a:latin typeface="Times New Roman" pitchFamily="92" charset="0"/>
            </a:endParaRPr>
          </a:p>
        </p:txBody>
      </p:sp>
      <p:sp>
        <p:nvSpPr>
          <p:cNvPr id="450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450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F8AFC6FA-73B1-4317-8567-A4FE06AA48B1}" type="slidenum">
              <a:rPr lang="en-US" smtClean="0">
                <a:latin typeface="Times New Roman" pitchFamily="92" charset="0"/>
              </a:rPr>
              <a:pPr eaLnBrk="1" hangingPunct="1"/>
              <a:t>5</a:t>
            </a:fld>
            <a:endParaRPr lang="en-US" smtClean="0">
              <a:latin typeface="Times New Roman" pitchFamily="9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6349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3221DAF-017E-478F-B2AA-990B9D2DD900}" type="datetime1">
              <a:rPr lang="en-US" smtClean="0">
                <a:latin typeface="Times New Roman" pitchFamily="92" charset="0"/>
              </a:rPr>
              <a:pPr eaLnBrk="1" hangingPunct="1"/>
              <a:t>1/7/2016</a:t>
            </a:fld>
            <a:endParaRPr lang="en-US" smtClean="0">
              <a:latin typeface="Times New Roman" pitchFamily="92" charset="0"/>
            </a:endParaRPr>
          </a:p>
        </p:txBody>
      </p:sp>
      <p:sp>
        <p:nvSpPr>
          <p:cNvPr id="634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634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4620956E-DC9B-4F8C-8AB2-2C104B1F3871}" type="slidenum">
              <a:rPr lang="en-US" smtClean="0">
                <a:latin typeface="Times New Roman" pitchFamily="92" charset="0"/>
              </a:rPr>
              <a:pPr eaLnBrk="1" hangingPunct="1"/>
              <a:t>23</a:t>
            </a:fld>
            <a:endParaRPr lang="en-US" smtClean="0">
              <a:latin typeface="Times New Roman" pitchFamily="9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200" smtClean="0">
                <a:latin typeface="Times New Roman" pitchFamily="92" charset="0"/>
              </a:rPr>
              <a:t>Risk has several meanings</a:t>
            </a:r>
          </a:p>
          <a:p>
            <a:pPr marL="742950" lvl="1" indent="-285750"/>
            <a:r>
              <a:rPr lang="en-US" sz="2800" smtClean="0">
                <a:latin typeface="Times New Roman" pitchFamily="92" charset="0"/>
              </a:rPr>
              <a:t>Danger</a:t>
            </a:r>
          </a:p>
          <a:p>
            <a:pPr marL="742950" lvl="1" indent="-285750"/>
            <a:r>
              <a:rPr lang="en-US" sz="2800" smtClean="0">
                <a:latin typeface="Times New Roman" pitchFamily="92" charset="0"/>
              </a:rPr>
              <a:t>Consequences</a:t>
            </a:r>
          </a:p>
          <a:p>
            <a:pPr marL="742950" lvl="1" indent="-285750"/>
            <a:r>
              <a:rPr lang="en-US" sz="2800" smtClean="0">
                <a:latin typeface="Times New Roman" pitchFamily="92" charset="0"/>
              </a:rPr>
              <a:t>Likelihood or probability</a:t>
            </a:r>
          </a:p>
          <a:p>
            <a:r>
              <a:rPr lang="en-US" sz="3200" smtClean="0">
                <a:latin typeface="Times New Roman" pitchFamily="92" charset="0"/>
              </a:rPr>
              <a:t>Definition of risk in formal risk assessment</a:t>
            </a:r>
          </a:p>
          <a:p>
            <a:pPr marL="742950" lvl="1" indent="-285750">
              <a:buFont typeface="Times" pitchFamily="92" charset="0"/>
              <a:buNone/>
            </a:pPr>
            <a:r>
              <a:rPr lang="en-US" sz="2800" smtClean="0">
                <a:latin typeface="Times New Roman" pitchFamily="92" charset="0"/>
              </a:rPr>
              <a:t>A measurement based on the relationship between likelihood and impact</a:t>
            </a:r>
          </a:p>
          <a:p>
            <a:endParaRPr lang="en-US" smtClean="0">
              <a:latin typeface="Times New Roman" pitchFamily="9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Identification</a:t>
            </a:r>
          </a:p>
          <a:p>
            <a:pPr lvl="1"/>
            <a:r>
              <a:rPr lang="en-US" smtClean="0">
                <a:latin typeface="Times New Roman" pitchFamily="92" charset="0"/>
              </a:rPr>
              <a:t>Identify assets.</a:t>
            </a:r>
          </a:p>
          <a:p>
            <a:pPr lvl="1"/>
            <a:r>
              <a:rPr lang="en-US" smtClean="0">
                <a:latin typeface="Times New Roman" pitchFamily="92" charset="0"/>
              </a:rPr>
              <a:t>Indentify threats.</a:t>
            </a:r>
          </a:p>
          <a:p>
            <a:pPr lvl="1"/>
            <a:r>
              <a:rPr lang="en-US" smtClean="0">
                <a:latin typeface="Times New Roman" pitchFamily="92" charset="0"/>
              </a:rPr>
              <a:t>Identify vulnerabilities.</a:t>
            </a:r>
          </a:p>
          <a:p>
            <a:pPr lvl="1"/>
            <a:r>
              <a:rPr lang="en-US" smtClean="0">
                <a:latin typeface="Times New Roman" pitchFamily="92" charset="0"/>
              </a:rPr>
              <a:t>Identify existing security controls.</a:t>
            </a:r>
          </a:p>
          <a:p>
            <a:r>
              <a:rPr lang="en-US" smtClean="0">
                <a:latin typeface="Times New Roman" pitchFamily="92" charset="0"/>
              </a:rPr>
              <a:t>Analysis</a:t>
            </a:r>
          </a:p>
          <a:p>
            <a:pPr lvl="1"/>
            <a:r>
              <a:rPr lang="en-US" smtClean="0">
                <a:latin typeface="Times New Roman" pitchFamily="92" charset="0"/>
              </a:rPr>
              <a:t>Identify threat-vulnerability pairs by matching threats with vulnerabilities to create exploit scenarios.</a:t>
            </a:r>
          </a:p>
          <a:p>
            <a:pPr lvl="1"/>
            <a:r>
              <a:rPr lang="en-US" smtClean="0">
                <a:latin typeface="Times New Roman" pitchFamily="92" charset="0"/>
              </a:rPr>
              <a:t>Analyze the effectiveness of existing controls.</a:t>
            </a:r>
          </a:p>
          <a:p>
            <a:pPr lvl="1"/>
            <a:r>
              <a:rPr lang="en-US" smtClean="0">
                <a:latin typeface="Times New Roman" pitchFamily="92" charset="0"/>
              </a:rPr>
              <a:t>Determine impact of a successful exploitation.</a:t>
            </a:r>
          </a:p>
          <a:p>
            <a:pPr lvl="1"/>
            <a:r>
              <a:rPr lang="en-US" smtClean="0">
                <a:latin typeface="Times New Roman" pitchFamily="92" charset="0"/>
              </a:rPr>
              <a:t>Determine likelihood of a successful exploitation.</a:t>
            </a:r>
          </a:p>
          <a:p>
            <a:r>
              <a:rPr lang="en-US" smtClean="0">
                <a:latin typeface="Times New Roman" pitchFamily="92" charset="0"/>
              </a:rPr>
              <a:t>Determine risk for each threat-vulnerability pair using a risk matrix.</a:t>
            </a:r>
          </a:p>
          <a:p>
            <a:r>
              <a:rPr lang="en-US" smtClean="0">
                <a:latin typeface="Times New Roman" pitchFamily="92" charset="0"/>
              </a:rPr>
              <a:t>Use the results to prioritize mitigation efforts.</a:t>
            </a:r>
          </a:p>
          <a:p>
            <a:endParaRPr lang="en-US" smtClean="0">
              <a:latin typeface="Times New Roman" pitchFamily="92" charset="0"/>
            </a:endParaRPr>
          </a:p>
        </p:txBody>
      </p:sp>
      <p:sp>
        <p:nvSpPr>
          <p:cNvPr id="6554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0E56810A-4220-4034-B52C-69D630C0372D}" type="datetime1">
              <a:rPr lang="en-US" smtClean="0">
                <a:latin typeface="Times New Roman" pitchFamily="92" charset="0"/>
              </a:rPr>
              <a:pPr eaLnBrk="1" hangingPunct="1"/>
              <a:t>1/7/2016</a:t>
            </a:fld>
            <a:endParaRPr lang="en-US" smtClean="0">
              <a:latin typeface="Times New Roman" pitchFamily="92" charset="0"/>
            </a:endParaRPr>
          </a:p>
        </p:txBody>
      </p:sp>
      <p:sp>
        <p:nvSpPr>
          <p:cNvPr id="655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6554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95D7EC44-ACDE-407D-B485-A09E6B54A653}" type="slidenum">
              <a:rPr lang="en-US" smtClean="0">
                <a:latin typeface="Times New Roman" pitchFamily="92" charset="0"/>
              </a:rPr>
              <a:pPr eaLnBrk="1" hangingPunct="1"/>
              <a:t>25</a:t>
            </a:fld>
            <a:endParaRPr lang="en-US" smtClean="0">
              <a:latin typeface="Times New Roman" pitchFamily="92"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ln/>
        </p:spPr>
        <p:txBody>
          <a:bodyPr/>
          <a:lstStyle/>
          <a:p>
            <a:pPr>
              <a:defRPr/>
            </a:pPr>
            <a:r>
              <a:rPr lang="en-US" dirty="0" smtClean="0"/>
              <a:t>Risk = Impact x Likelihood</a:t>
            </a:r>
          </a:p>
          <a:p>
            <a:pPr>
              <a:defRPr/>
            </a:pPr>
            <a:r>
              <a:rPr lang="en-US" dirty="0" smtClean="0"/>
              <a:t>Impact: The consequence of a successful exploitation of a vulnerability</a:t>
            </a:r>
          </a:p>
          <a:p>
            <a:pPr lvl="1">
              <a:defRPr/>
            </a:pPr>
            <a:r>
              <a:rPr lang="en-US" dirty="0" smtClean="0"/>
              <a:t>Financial</a:t>
            </a:r>
          </a:p>
          <a:p>
            <a:pPr lvl="1">
              <a:defRPr/>
            </a:pPr>
            <a:r>
              <a:rPr lang="en-US" dirty="0" smtClean="0"/>
              <a:t>Reputation</a:t>
            </a:r>
          </a:p>
          <a:p>
            <a:pPr lvl="1">
              <a:defRPr/>
            </a:pPr>
            <a:r>
              <a:rPr lang="en-US" dirty="0" smtClean="0"/>
              <a:t>Compliance</a:t>
            </a:r>
          </a:p>
          <a:p>
            <a:pPr>
              <a:defRPr/>
            </a:pPr>
            <a:r>
              <a:rPr lang="en-US" dirty="0" smtClean="0"/>
              <a:t>Likelihood: How likely is it that an impact will occur?</a:t>
            </a:r>
          </a:p>
          <a:p>
            <a:pPr>
              <a:defRPr/>
            </a:pPr>
            <a:r>
              <a:rPr lang="en-US" dirty="0" smtClean="0"/>
              <a:t>Risk can be measured </a:t>
            </a:r>
          </a:p>
          <a:p>
            <a:pPr lvl="1">
              <a:defRPr/>
            </a:pPr>
            <a:r>
              <a:rPr lang="en-US" dirty="0" smtClean="0"/>
              <a:t>Qualitatively: Low, Moderate, High</a:t>
            </a:r>
          </a:p>
          <a:p>
            <a:pPr lvl="1">
              <a:defRPr/>
            </a:pPr>
            <a:r>
              <a:rPr lang="en-US" dirty="0" smtClean="0"/>
              <a:t>Quantitatively: Numerical value</a:t>
            </a:r>
          </a:p>
          <a:p>
            <a:pPr lvl="1">
              <a:defRPr/>
            </a:pPr>
            <a:r>
              <a:rPr lang="en-US" dirty="0" smtClean="0"/>
              <a:t>IT risk assessment is usually qualitative.</a:t>
            </a:r>
          </a:p>
          <a:p>
            <a:pPr marL="0" lvl="1">
              <a:defRPr/>
            </a:pPr>
            <a:endParaRPr lang="en-US" sz="2000" dirty="0" smtClean="0">
              <a:latin typeface="Times New Roman" pitchFamily="92" charset="0"/>
            </a:endParaRPr>
          </a:p>
          <a:p>
            <a:pPr marL="0" lvl="1">
              <a:defRPr/>
            </a:pPr>
            <a:endParaRPr lang="en-US" sz="2000" dirty="0" smtClean="0">
              <a:latin typeface="Times New Roman" pitchFamily="92" charset="0"/>
            </a:endParaRPr>
          </a:p>
          <a:p>
            <a:pPr marL="0" lvl="1">
              <a:defRPr/>
            </a:pPr>
            <a:r>
              <a:rPr lang="en-US" sz="2000" dirty="0" smtClean="0">
                <a:latin typeface="Times New Roman" pitchFamily="92" charset="0"/>
              </a:rPr>
              <a:t>IT risk assessment is usually qualitative because it is difficult to obtain quantitative values</a:t>
            </a:r>
          </a:p>
          <a:p>
            <a:pPr>
              <a:defRPr/>
            </a:pPr>
            <a:endParaRPr lang="en-US" dirty="0" smtClean="0">
              <a:latin typeface="Times New Roman" pitchFamily="92" charset="0"/>
            </a:endParaRPr>
          </a:p>
          <a:p>
            <a:pPr>
              <a:defRPr/>
            </a:pPr>
            <a:r>
              <a:rPr lang="en-US" dirty="0" smtClean="0">
                <a:latin typeface="Times New Roman" pitchFamily="92" charset="0"/>
              </a:rPr>
              <a:t>For qualitative </a:t>
            </a:r>
            <a:r>
              <a:rPr lang="en-US" dirty="0" err="1" smtClean="0">
                <a:latin typeface="Times New Roman" pitchFamily="92" charset="0"/>
              </a:rPr>
              <a:t>vs</a:t>
            </a:r>
            <a:r>
              <a:rPr lang="en-US" dirty="0" smtClean="0">
                <a:latin typeface="Times New Roman" pitchFamily="92" charset="0"/>
              </a:rPr>
              <a:t> quantitative the instructor may use insurance as an example. Insurance companies use actuarial data in order to quantitatively determine risk for the purpose of setting rates. For example, if one lives in an area prone to natural disaster, homeowner’s insurance rates will be higher than for one who does not. If one lives in a high crime area or has a make/model of car that is popular to steal, then auto insurance rates are higher than if one lives in a low crime area and has a vehicle unattractive to thieves. Insurance companies have access to actuarial data that allow them to put a number to likelihood and the impact is the financial loss of the property.</a:t>
            </a:r>
          </a:p>
          <a:p>
            <a:pPr>
              <a:defRPr/>
            </a:pPr>
            <a:endParaRPr lang="en-US" dirty="0" smtClean="0">
              <a:latin typeface="Times New Roman" pitchFamily="92" charset="0"/>
            </a:endParaRPr>
          </a:p>
          <a:p>
            <a:pPr>
              <a:defRPr/>
            </a:pPr>
            <a:r>
              <a:rPr lang="en-US" dirty="0" smtClean="0">
                <a:latin typeface="Times New Roman" pitchFamily="92" charset="0"/>
              </a:rPr>
              <a:t>IT does not have the same type of actuarial data and it is difficult to put a dollar value on many of the impacts that can be caused by a successful security incident. Impact is often more than just financial loss – it can involve reputation, employee morale, customer satisfaction, or regulatory issues. It may also depend on the industry, the type of data, and where in the world the data is stored, processed, and transmitted. There are other qualitative components, such as what is important to management, that cannot be addressed in a quantitative risk assessment.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6758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316CC862-DB5F-4292-AF39-DE3BD561B13B}" type="datetime1">
              <a:rPr lang="en-US" smtClean="0">
                <a:latin typeface="Times New Roman" pitchFamily="92" charset="0"/>
              </a:rPr>
              <a:pPr eaLnBrk="1" hangingPunct="1"/>
              <a:t>1/7/2016</a:t>
            </a:fld>
            <a:endParaRPr lang="en-US" smtClean="0">
              <a:latin typeface="Times New Roman" pitchFamily="92" charset="0"/>
            </a:endParaRPr>
          </a:p>
        </p:txBody>
      </p:sp>
      <p:sp>
        <p:nvSpPr>
          <p:cNvPr id="675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6759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F05F03E1-BDD7-46EB-A155-9D590C761C66}" type="slidenum">
              <a:rPr lang="en-US" smtClean="0">
                <a:latin typeface="Times New Roman" pitchFamily="92" charset="0"/>
              </a:rPr>
              <a:pPr eaLnBrk="1" hangingPunct="1"/>
              <a:t>27</a:t>
            </a:fld>
            <a:endParaRPr lang="en-US" smtClean="0">
              <a:latin typeface="Times New Roman" pitchFamily="92"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6861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8A6F83B9-45A1-4405-9503-E00E6799AC4A}" type="datetime1">
              <a:rPr lang="en-US" smtClean="0">
                <a:latin typeface="Times New Roman" pitchFamily="92" charset="0"/>
              </a:rPr>
              <a:pPr eaLnBrk="1" hangingPunct="1"/>
              <a:t>1/7/2016</a:t>
            </a:fld>
            <a:endParaRPr lang="en-US" smtClean="0">
              <a:latin typeface="Times New Roman" pitchFamily="92" charset="0"/>
            </a:endParaRPr>
          </a:p>
        </p:txBody>
      </p:sp>
      <p:sp>
        <p:nvSpPr>
          <p:cNvPr id="6861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6861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81D2C03-8FD5-46F2-B361-A76F92E374BD}" type="slidenum">
              <a:rPr lang="en-US" smtClean="0">
                <a:latin typeface="Times New Roman" pitchFamily="92" charset="0"/>
              </a:rPr>
              <a:pPr eaLnBrk="1" hangingPunct="1"/>
              <a:t>28</a:t>
            </a:fld>
            <a:endParaRPr lang="en-US" smtClean="0">
              <a:latin typeface="Times New Roman" pitchFamily="92"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Web research</a:t>
            </a:r>
          </a:p>
          <a:p>
            <a:r>
              <a:rPr lang="en-US" smtClean="0">
                <a:latin typeface="Times New Roman" pitchFamily="92" charset="0"/>
              </a:rPr>
              <a:t>Search engines</a:t>
            </a:r>
          </a:p>
          <a:p>
            <a:r>
              <a:rPr lang="en-US" smtClean="0">
                <a:latin typeface="Times New Roman" pitchFamily="92" charset="0"/>
              </a:rPr>
              <a:t>Background checks</a:t>
            </a:r>
          </a:p>
          <a:p>
            <a:r>
              <a:rPr lang="en-US" smtClean="0">
                <a:latin typeface="Times New Roman" pitchFamily="92" charset="0"/>
              </a:rPr>
              <a:t>Newspaper searches</a:t>
            </a:r>
          </a:p>
          <a:p>
            <a:r>
              <a:rPr lang="en-US" smtClean="0">
                <a:latin typeface="Times New Roman" pitchFamily="92" charset="0"/>
              </a:rPr>
              <a:t>Press releases</a:t>
            </a:r>
          </a:p>
          <a:p>
            <a:r>
              <a:rPr lang="en-US" smtClean="0">
                <a:latin typeface="Times New Roman" pitchFamily="92" charset="0"/>
              </a:rPr>
              <a:t>Job openings</a:t>
            </a:r>
          </a:p>
          <a:p>
            <a:r>
              <a:rPr lang="en-US" smtClean="0">
                <a:latin typeface="Times New Roman" pitchFamily="92" charset="0"/>
              </a:rPr>
              <a:t>Social networking</a:t>
            </a:r>
          </a:p>
          <a:p>
            <a:r>
              <a:rPr lang="en-US" smtClean="0">
                <a:latin typeface="Times New Roman" pitchFamily="92" charset="0"/>
              </a:rPr>
              <a:t>Public records</a:t>
            </a:r>
          </a:p>
          <a:p>
            <a:r>
              <a:rPr lang="en-US" smtClean="0">
                <a:latin typeface="Times New Roman" pitchFamily="92" charset="0"/>
              </a:rPr>
              <a:t>Eavesdropping</a:t>
            </a:r>
          </a:p>
          <a:p>
            <a:r>
              <a:rPr lang="en-US" smtClean="0">
                <a:latin typeface="Times New Roman" pitchFamily="92" charset="0"/>
              </a:rPr>
              <a:t>Physical surveillance</a:t>
            </a:r>
          </a:p>
          <a:p>
            <a:endParaRPr lang="en-US" smtClean="0">
              <a:latin typeface="Times New Roman" pitchFamily="92" charset="0"/>
            </a:endParaRPr>
          </a:p>
        </p:txBody>
      </p:sp>
      <p:sp>
        <p:nvSpPr>
          <p:cNvPr id="6963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FA8FF44B-8C34-42D4-8C4F-02383D0C360C}" type="datetime1">
              <a:rPr lang="en-US" smtClean="0">
                <a:latin typeface="Times New Roman" pitchFamily="92" charset="0"/>
              </a:rPr>
              <a:pPr eaLnBrk="1" hangingPunct="1"/>
              <a:t>1/7/2016</a:t>
            </a:fld>
            <a:endParaRPr lang="en-US" smtClean="0">
              <a:latin typeface="Times New Roman" pitchFamily="92" charset="0"/>
            </a:endParaRPr>
          </a:p>
        </p:txBody>
      </p:sp>
      <p:sp>
        <p:nvSpPr>
          <p:cNvPr id="6963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6963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C8FCCE79-5AD9-460A-A962-87DA98FD551D}" type="slidenum">
              <a:rPr lang="en-US" smtClean="0">
                <a:latin typeface="Times New Roman" pitchFamily="92" charset="0"/>
              </a:rPr>
              <a:pPr eaLnBrk="1" hangingPunct="1"/>
              <a:t>29</a:t>
            </a:fld>
            <a:endParaRPr lang="en-US" smtClean="0">
              <a:latin typeface="Times New Roman" pitchFamily="92"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War dialing</a:t>
            </a:r>
          </a:p>
          <a:p>
            <a:r>
              <a:rPr lang="en-US" smtClean="0">
                <a:latin typeface="Times New Roman" pitchFamily="92" charset="0"/>
              </a:rPr>
              <a:t>War driving</a:t>
            </a:r>
          </a:p>
          <a:p>
            <a:r>
              <a:rPr lang="en-US" smtClean="0">
                <a:latin typeface="Times New Roman" pitchFamily="92" charset="0"/>
              </a:rPr>
              <a:t>Netstumbling</a:t>
            </a:r>
          </a:p>
          <a:p>
            <a:r>
              <a:rPr lang="en-US" smtClean="0">
                <a:latin typeface="Times New Roman" pitchFamily="92" charset="0"/>
              </a:rPr>
              <a:t>Ping sweeps</a:t>
            </a:r>
          </a:p>
          <a:p>
            <a:r>
              <a:rPr lang="en-US" smtClean="0">
                <a:latin typeface="Times New Roman" pitchFamily="92" charset="0"/>
              </a:rPr>
              <a:t>Port scanning</a:t>
            </a:r>
          </a:p>
          <a:p>
            <a:endParaRPr lang="en-US" smtClean="0">
              <a:latin typeface="Times New Roman" pitchFamily="92" charset="0"/>
            </a:endParaRPr>
          </a:p>
        </p:txBody>
      </p:sp>
      <p:sp>
        <p:nvSpPr>
          <p:cNvPr id="7066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2AEB92DD-3481-421B-B5C5-FDDAB5D0D1A8}" type="datetime1">
              <a:rPr lang="en-US" smtClean="0">
                <a:latin typeface="Times New Roman" pitchFamily="92" charset="0"/>
              </a:rPr>
              <a:pPr eaLnBrk="1" hangingPunct="1"/>
              <a:t>1/7/2016</a:t>
            </a:fld>
            <a:endParaRPr lang="en-US" smtClean="0">
              <a:latin typeface="Times New Roman" pitchFamily="92" charset="0"/>
            </a:endParaRPr>
          </a:p>
        </p:txBody>
      </p:sp>
      <p:sp>
        <p:nvSpPr>
          <p:cNvPr id="706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706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299B446B-B642-4554-97D3-A4A3E437761F}" type="slidenum">
              <a:rPr lang="en-US" smtClean="0">
                <a:latin typeface="Times New Roman" pitchFamily="92" charset="0"/>
              </a:rPr>
              <a:pPr eaLnBrk="1" hangingPunct="1"/>
              <a:t>30</a:t>
            </a:fld>
            <a:endParaRPr lang="en-US" smtClean="0">
              <a:latin typeface="Times New Roman" pitchFamily="92"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Discover target details</a:t>
            </a:r>
          </a:p>
          <a:p>
            <a:r>
              <a:rPr lang="en-US" smtClean="0">
                <a:latin typeface="Times New Roman" pitchFamily="92" charset="0"/>
              </a:rPr>
              <a:t>OS identification</a:t>
            </a:r>
          </a:p>
          <a:p>
            <a:pPr lvl="1"/>
            <a:r>
              <a:rPr lang="en-US" smtClean="0">
                <a:latin typeface="Times New Roman" pitchFamily="92" charset="0"/>
              </a:rPr>
              <a:t>Nmap</a:t>
            </a:r>
          </a:p>
          <a:p>
            <a:r>
              <a:rPr lang="en-US" smtClean="0">
                <a:latin typeface="Times New Roman" pitchFamily="92" charset="0"/>
              </a:rPr>
              <a:t>Service identification</a:t>
            </a:r>
          </a:p>
          <a:p>
            <a:pPr lvl="1"/>
            <a:r>
              <a:rPr lang="en-US" smtClean="0">
                <a:latin typeface="Times New Roman" pitchFamily="92" charset="0"/>
              </a:rPr>
              <a:t>Banner grabbing</a:t>
            </a:r>
          </a:p>
          <a:p>
            <a:r>
              <a:rPr lang="en-US" smtClean="0">
                <a:latin typeface="Times New Roman" pitchFamily="92" charset="0"/>
              </a:rPr>
              <a:t>Identify vulnerabilities</a:t>
            </a:r>
          </a:p>
          <a:p>
            <a:endParaRPr lang="en-US" smtClean="0">
              <a:latin typeface="Times New Roman" pitchFamily="92" charset="0"/>
            </a:endParaRPr>
          </a:p>
        </p:txBody>
      </p:sp>
      <p:sp>
        <p:nvSpPr>
          <p:cNvPr id="7168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01EEFB1-A4F5-4FF0-A76F-31481A74EAD8}" type="datetime1">
              <a:rPr lang="en-US" smtClean="0">
                <a:latin typeface="Times New Roman" pitchFamily="92" charset="0"/>
              </a:rPr>
              <a:pPr eaLnBrk="1" hangingPunct="1"/>
              <a:t>1/7/2016</a:t>
            </a:fld>
            <a:endParaRPr lang="en-US" smtClean="0">
              <a:latin typeface="Times New Roman" pitchFamily="92" charset="0"/>
            </a:endParaRPr>
          </a:p>
        </p:txBody>
      </p:sp>
      <p:sp>
        <p:nvSpPr>
          <p:cNvPr id="7168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7168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E842691-8BBA-410A-A0C7-80261E2679D2}" type="slidenum">
              <a:rPr lang="en-US" smtClean="0">
                <a:latin typeface="Times New Roman" pitchFamily="92" charset="0"/>
              </a:rPr>
              <a:pPr eaLnBrk="1" hangingPunct="1"/>
              <a:t>31</a:t>
            </a:fld>
            <a:endParaRPr lang="en-US" smtClean="0">
              <a:latin typeface="Times New Roman" pitchFamily="92"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Exploit vulnerabilities</a:t>
            </a:r>
          </a:p>
          <a:p>
            <a:pPr lvl="1"/>
            <a:r>
              <a:rPr lang="en-US" smtClean="0">
                <a:latin typeface="Times New Roman" pitchFamily="92" charset="0"/>
              </a:rPr>
              <a:t>Network</a:t>
            </a:r>
          </a:p>
          <a:p>
            <a:pPr lvl="1"/>
            <a:r>
              <a:rPr lang="en-US" smtClean="0">
                <a:latin typeface="Times New Roman" pitchFamily="92" charset="0"/>
              </a:rPr>
              <a:t>Node</a:t>
            </a:r>
          </a:p>
          <a:p>
            <a:pPr lvl="1"/>
            <a:r>
              <a:rPr lang="en-US" smtClean="0">
                <a:latin typeface="Times New Roman" pitchFamily="92" charset="0"/>
              </a:rPr>
              <a:t>Application</a:t>
            </a:r>
          </a:p>
          <a:p>
            <a:r>
              <a:rPr lang="en-US" smtClean="0">
                <a:latin typeface="Times New Roman" pitchFamily="92" charset="0"/>
              </a:rPr>
              <a:t>Gain access</a:t>
            </a:r>
          </a:p>
        </p:txBody>
      </p:sp>
      <p:sp>
        <p:nvSpPr>
          <p:cNvPr id="7270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1ACB85AE-B50A-46D2-AFD4-C19A6478D76A}" type="datetime1">
              <a:rPr lang="en-US" smtClean="0">
                <a:latin typeface="Times New Roman" pitchFamily="92" charset="0"/>
              </a:rPr>
              <a:pPr eaLnBrk="1" hangingPunct="1"/>
              <a:t>1/7/2016</a:t>
            </a:fld>
            <a:endParaRPr lang="en-US" smtClean="0">
              <a:latin typeface="Times New Roman" pitchFamily="92" charset="0"/>
            </a:endParaRPr>
          </a:p>
        </p:txBody>
      </p:sp>
      <p:sp>
        <p:nvSpPr>
          <p:cNvPr id="727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727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55D6BE6E-A66A-4299-8ABB-1C3AABDCA46B}" type="slidenum">
              <a:rPr lang="en-US" smtClean="0">
                <a:latin typeface="Times New Roman" pitchFamily="92" charset="0"/>
              </a:rPr>
              <a:pPr eaLnBrk="1" hangingPunct="1"/>
              <a:t>32</a:t>
            </a:fld>
            <a:endParaRPr lang="en-US" smtClean="0">
              <a:latin typeface="Times New Roman" pitchFamily="9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4608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A1A028F2-E3B6-4FCF-957A-70A0446DA395}" type="datetime1">
              <a:rPr lang="en-US" smtClean="0">
                <a:latin typeface="Times New Roman" pitchFamily="92" charset="0"/>
              </a:rPr>
              <a:pPr eaLnBrk="1" hangingPunct="1"/>
              <a:t>1/7/2016</a:t>
            </a:fld>
            <a:endParaRPr lang="en-US" smtClean="0">
              <a:latin typeface="Times New Roman" pitchFamily="92" charset="0"/>
            </a:endParaRPr>
          </a:p>
        </p:txBody>
      </p:sp>
      <p:sp>
        <p:nvSpPr>
          <p:cNvPr id="4608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4608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E3E9964-91A2-4EAC-8ACB-38D4917F53E3}" type="slidenum">
              <a:rPr lang="en-US" smtClean="0">
                <a:latin typeface="Times New Roman" pitchFamily="92" charset="0"/>
              </a:rPr>
              <a:pPr eaLnBrk="1" hangingPunct="1"/>
              <a:t>6</a:t>
            </a:fld>
            <a:endParaRPr lang="en-US" smtClean="0">
              <a:latin typeface="Times New Roman" pitchFamily="92"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Attack is successful</a:t>
            </a:r>
          </a:p>
          <a:p>
            <a:pPr lvl="1"/>
            <a:r>
              <a:rPr lang="en-US" smtClean="0">
                <a:latin typeface="Times New Roman" pitchFamily="92" charset="0"/>
              </a:rPr>
              <a:t>Escalate privilege</a:t>
            </a:r>
          </a:p>
          <a:p>
            <a:pPr lvl="1"/>
            <a:r>
              <a:rPr lang="en-US" smtClean="0">
                <a:latin typeface="Times New Roman" pitchFamily="92" charset="0"/>
              </a:rPr>
              <a:t>Install additional tools</a:t>
            </a:r>
          </a:p>
          <a:p>
            <a:pPr lvl="1"/>
            <a:r>
              <a:rPr lang="en-US" smtClean="0">
                <a:latin typeface="Times New Roman" pitchFamily="92" charset="0"/>
              </a:rPr>
              <a:t>Accomplish objective (e.g., data theft)</a:t>
            </a:r>
          </a:p>
          <a:p>
            <a:pPr lvl="1"/>
            <a:r>
              <a:rPr lang="en-US" smtClean="0">
                <a:latin typeface="Times New Roman" pitchFamily="92" charset="0"/>
              </a:rPr>
              <a:t>Remove evidence</a:t>
            </a:r>
          </a:p>
          <a:p>
            <a:endParaRPr lang="en-US" smtClean="0">
              <a:latin typeface="Times New Roman" pitchFamily="92" charset="0"/>
            </a:endParaRPr>
          </a:p>
        </p:txBody>
      </p:sp>
      <p:sp>
        <p:nvSpPr>
          <p:cNvPr id="7373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40399B0-D569-4C5C-B324-BA3E0FE7FBB6}" type="datetime1">
              <a:rPr lang="en-US" smtClean="0">
                <a:latin typeface="Times New Roman" pitchFamily="92" charset="0"/>
              </a:rPr>
              <a:pPr eaLnBrk="1" hangingPunct="1"/>
              <a:t>1/7/2016</a:t>
            </a:fld>
            <a:endParaRPr lang="en-US" smtClean="0">
              <a:latin typeface="Times New Roman" pitchFamily="92" charset="0"/>
            </a:endParaRPr>
          </a:p>
        </p:txBody>
      </p:sp>
      <p:sp>
        <p:nvSpPr>
          <p:cNvPr id="737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737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93A7ED35-E522-4A23-90B3-FBB9F9A4619D}" type="slidenum">
              <a:rPr lang="en-US" smtClean="0">
                <a:latin typeface="Times New Roman" pitchFamily="92" charset="0"/>
              </a:rPr>
              <a:pPr eaLnBrk="1" hangingPunct="1"/>
              <a:t>33</a:t>
            </a:fld>
            <a:endParaRPr lang="en-US" smtClean="0">
              <a:latin typeface="Times New Roman" pitchFamily="92"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This slide segues into the other slides on various attacks</a:t>
            </a:r>
          </a:p>
          <a:p>
            <a:endParaRPr lang="en-US" smtClean="0">
              <a:latin typeface="Times New Roman" pitchFamily="92" charset="0"/>
            </a:endParaRPr>
          </a:p>
          <a:p>
            <a:r>
              <a:rPr lang="en-US" smtClean="0">
                <a:latin typeface="Times New Roman" pitchFamily="92" charset="0"/>
              </a:rPr>
              <a:t>Intrusion attack fails</a:t>
            </a:r>
          </a:p>
          <a:p>
            <a:pPr lvl="1"/>
            <a:r>
              <a:rPr lang="en-US" smtClean="0">
                <a:latin typeface="Times New Roman" pitchFamily="92" charset="0"/>
              </a:rPr>
              <a:t>Attempt non-intrusion attack</a:t>
            </a:r>
          </a:p>
          <a:p>
            <a:pPr lvl="2"/>
            <a:r>
              <a:rPr lang="en-US" smtClean="0">
                <a:latin typeface="Times New Roman" pitchFamily="92" charset="0"/>
              </a:rPr>
              <a:t>Denial of service (DoS)</a:t>
            </a:r>
          </a:p>
          <a:p>
            <a:pPr lvl="2"/>
            <a:r>
              <a:rPr lang="en-US" smtClean="0">
                <a:latin typeface="Times New Roman" pitchFamily="92" charset="0"/>
              </a:rPr>
              <a:t>Eavesdropping</a:t>
            </a:r>
          </a:p>
          <a:p>
            <a:pPr lvl="2"/>
            <a:r>
              <a:rPr lang="en-US" smtClean="0">
                <a:latin typeface="Times New Roman" pitchFamily="92" charset="0"/>
              </a:rPr>
              <a:t>Breaking and entering</a:t>
            </a:r>
          </a:p>
          <a:p>
            <a:pPr lvl="2"/>
            <a:r>
              <a:rPr lang="en-US" smtClean="0">
                <a:latin typeface="Times New Roman" pitchFamily="92" charset="0"/>
              </a:rPr>
              <a:t>Malware</a:t>
            </a:r>
          </a:p>
          <a:p>
            <a:pPr lvl="2"/>
            <a:r>
              <a:rPr lang="en-US" smtClean="0">
                <a:latin typeface="Times New Roman" pitchFamily="92" charset="0"/>
              </a:rPr>
              <a:t>Session hijacking</a:t>
            </a:r>
          </a:p>
          <a:p>
            <a:pPr lvl="2"/>
            <a:r>
              <a:rPr lang="en-US" smtClean="0">
                <a:latin typeface="Times New Roman" pitchFamily="92" charset="0"/>
              </a:rPr>
              <a:t>Man-in-the-middle attacks</a:t>
            </a:r>
          </a:p>
          <a:p>
            <a:pPr lvl="2"/>
            <a:r>
              <a:rPr lang="en-US" smtClean="0">
                <a:latin typeface="Times New Roman" pitchFamily="92" charset="0"/>
              </a:rPr>
              <a:t>Web site attacks</a:t>
            </a:r>
          </a:p>
          <a:p>
            <a:pPr lvl="2"/>
            <a:r>
              <a:rPr lang="en-US" smtClean="0">
                <a:latin typeface="Times New Roman" pitchFamily="92" charset="0"/>
              </a:rPr>
              <a:t>SQL injection</a:t>
            </a:r>
          </a:p>
          <a:p>
            <a:pPr lvl="2"/>
            <a:r>
              <a:rPr lang="en-US" smtClean="0">
                <a:latin typeface="Times New Roman" pitchFamily="92" charset="0"/>
              </a:rPr>
              <a:t>Social engineering</a:t>
            </a:r>
          </a:p>
          <a:p>
            <a:endParaRPr lang="en-US" smtClean="0">
              <a:latin typeface="Times New Roman" pitchFamily="92"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When discussing financial gain, identify target assets such as credit card information, electronic funds, and trade secrets. </a:t>
            </a:r>
          </a:p>
          <a:p>
            <a:r>
              <a:rPr lang="en-US" smtClean="0">
                <a:latin typeface="Times New Roman" pitchFamily="92" charset="0"/>
              </a:rPr>
              <a:t>Personal motivations include challenge/thrill and curiosity. </a:t>
            </a:r>
          </a:p>
          <a:p>
            <a:r>
              <a:rPr lang="en-US" smtClean="0">
                <a:latin typeface="Times New Roman" pitchFamily="92" charset="0"/>
              </a:rPr>
              <a:t>Receptionists are common targets because they have a great deal of knowledge about individual employees, events, and scheduling. They also tend to be highly social and helpful.</a:t>
            </a:r>
          </a:p>
          <a:p>
            <a:r>
              <a:rPr lang="en-US" smtClean="0">
                <a:latin typeface="Times New Roman" pitchFamily="92" charset="0"/>
              </a:rPr>
              <a:t>Vulnerable employees include people with financial difficulties, emotional problems, or other issues that may make them susceptible to social engineering techniques.</a:t>
            </a:r>
          </a:p>
          <a:p>
            <a:endParaRPr lang="en-US" smtClean="0">
              <a:latin typeface="Times New Roman" pitchFamily="92" charset="0"/>
            </a:endParaRPr>
          </a:p>
          <a:p>
            <a:r>
              <a:rPr lang="en-US" smtClean="0">
                <a:latin typeface="Times New Roman" pitchFamily="92" charset="0"/>
              </a:rPr>
              <a:t>“Hacking” people instead of systems</a:t>
            </a:r>
          </a:p>
          <a:p>
            <a:r>
              <a:rPr lang="en-US" smtClean="0">
                <a:latin typeface="Times New Roman" pitchFamily="92" charset="0"/>
              </a:rPr>
              <a:t>Conducing research or reconnaissance to identify appropriate targets</a:t>
            </a:r>
          </a:p>
          <a:p>
            <a:pPr lvl="1"/>
            <a:r>
              <a:rPr lang="en-US" smtClean="0">
                <a:latin typeface="Times New Roman" pitchFamily="92" charset="0"/>
              </a:rPr>
              <a:t>Receptionists</a:t>
            </a:r>
          </a:p>
          <a:p>
            <a:pPr lvl="1"/>
            <a:r>
              <a:rPr lang="en-US" smtClean="0">
                <a:latin typeface="Times New Roman" pitchFamily="92" charset="0"/>
              </a:rPr>
              <a:t>IT staff</a:t>
            </a:r>
          </a:p>
          <a:p>
            <a:pPr lvl="1"/>
            <a:r>
              <a:rPr lang="en-US" smtClean="0">
                <a:latin typeface="Times New Roman" pitchFamily="92" charset="0"/>
              </a:rPr>
              <a:t>Vulnerable employees</a:t>
            </a:r>
          </a:p>
          <a:p>
            <a:r>
              <a:rPr lang="en-US" smtClean="0">
                <a:latin typeface="Times New Roman" pitchFamily="92" charset="0"/>
              </a:rPr>
              <a:t>Communication methods include:</a:t>
            </a:r>
          </a:p>
          <a:p>
            <a:pPr lvl="1"/>
            <a:r>
              <a:rPr lang="en-US" smtClean="0">
                <a:latin typeface="Times New Roman" pitchFamily="92" charset="0"/>
              </a:rPr>
              <a:t>In person</a:t>
            </a:r>
          </a:p>
          <a:p>
            <a:pPr lvl="1"/>
            <a:r>
              <a:rPr lang="en-US" smtClean="0">
                <a:latin typeface="Times New Roman" pitchFamily="92" charset="0"/>
              </a:rPr>
              <a:t>Telephone</a:t>
            </a:r>
          </a:p>
          <a:p>
            <a:pPr lvl="1"/>
            <a:r>
              <a:rPr lang="en-US" smtClean="0">
                <a:latin typeface="Times New Roman" pitchFamily="92" charset="0"/>
              </a:rPr>
              <a:t>E-mail</a:t>
            </a:r>
          </a:p>
          <a:p>
            <a:pPr lvl="1"/>
            <a:r>
              <a:rPr lang="en-US" smtClean="0">
                <a:latin typeface="Times New Roman" pitchFamily="92" charset="0"/>
              </a:rPr>
              <a:t>Web sites</a:t>
            </a:r>
          </a:p>
          <a:p>
            <a:r>
              <a:rPr lang="en-US" smtClean="0">
                <a:latin typeface="Times New Roman" pitchFamily="92" charset="0"/>
              </a:rPr>
              <a:t>Goals include manipulating targets into:</a:t>
            </a:r>
          </a:p>
          <a:p>
            <a:pPr lvl="1"/>
            <a:r>
              <a:rPr lang="en-US" smtClean="0">
                <a:latin typeface="Times New Roman" pitchFamily="92" charset="0"/>
              </a:rPr>
              <a:t>Revealing information, including logon credentials</a:t>
            </a:r>
          </a:p>
          <a:p>
            <a:pPr lvl="1"/>
            <a:r>
              <a:rPr lang="en-US" smtClean="0">
                <a:latin typeface="Times New Roman" pitchFamily="92" charset="0"/>
              </a:rPr>
              <a:t>Downloading malware</a:t>
            </a:r>
          </a:p>
          <a:p>
            <a:pPr lvl="1"/>
            <a:r>
              <a:rPr lang="en-US" smtClean="0">
                <a:latin typeface="Times New Roman" pitchFamily="92" charset="0"/>
              </a:rPr>
              <a:t>Reconfiguring systems</a:t>
            </a:r>
          </a:p>
          <a:p>
            <a:pPr lvl="1"/>
            <a:r>
              <a:rPr lang="en-US" smtClean="0">
                <a:latin typeface="Times New Roman" pitchFamily="92" charset="0"/>
              </a:rPr>
              <a:t>Granting unauthorized physical access</a:t>
            </a:r>
          </a:p>
          <a:p>
            <a:endParaRPr lang="en-US" smtClean="0">
              <a:latin typeface="Times New Roman" pitchFamily="92"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When discussing techniques, the instructor should provide a few examples from professional experience, but should remember the graded assignment for the Social Engineering Defense Issues discussion will require the students to identify specific ways a social engineer may attack an organization based on techniques.</a:t>
            </a:r>
          </a:p>
          <a:p>
            <a:endParaRPr lang="en-US" smtClean="0">
              <a:latin typeface="Times New Roman" pitchFamily="92" charset="0"/>
            </a:endParaRPr>
          </a:p>
          <a:p>
            <a:r>
              <a:rPr lang="en-US" smtClean="0">
                <a:latin typeface="Times New Roman" pitchFamily="92" charset="0"/>
              </a:rPr>
              <a:t>Conducting research via:</a:t>
            </a:r>
          </a:p>
          <a:p>
            <a:pPr lvl="1"/>
            <a:r>
              <a:rPr lang="en-US" smtClean="0">
                <a:latin typeface="Times New Roman" pitchFamily="92" charset="0"/>
              </a:rPr>
              <a:t>Reconnaissance</a:t>
            </a:r>
          </a:p>
          <a:p>
            <a:pPr lvl="1"/>
            <a:r>
              <a:rPr lang="en-US" smtClean="0">
                <a:latin typeface="Times New Roman" pitchFamily="92" charset="0"/>
              </a:rPr>
              <a:t>Public information</a:t>
            </a:r>
          </a:p>
          <a:p>
            <a:pPr lvl="1"/>
            <a:r>
              <a:rPr lang="en-US" smtClean="0">
                <a:latin typeface="Times New Roman" pitchFamily="92" charset="0"/>
              </a:rPr>
              <a:t>Social networking sites</a:t>
            </a:r>
          </a:p>
          <a:p>
            <a:pPr lvl="1"/>
            <a:r>
              <a:rPr lang="en-US" smtClean="0">
                <a:latin typeface="Times New Roman" pitchFamily="92" charset="0"/>
              </a:rPr>
              <a:t>Dumpster diving</a:t>
            </a:r>
          </a:p>
          <a:p>
            <a:pPr lvl="1"/>
            <a:r>
              <a:rPr lang="en-US" smtClean="0">
                <a:latin typeface="Times New Roman" pitchFamily="92" charset="0"/>
              </a:rPr>
              <a:t>Cold calling</a:t>
            </a:r>
          </a:p>
          <a:p>
            <a:r>
              <a:rPr lang="en-US" smtClean="0">
                <a:latin typeface="Times New Roman" pitchFamily="92" charset="0"/>
              </a:rPr>
              <a:t>Building relationships with targets then exploiting them</a:t>
            </a:r>
          </a:p>
          <a:p>
            <a:r>
              <a:rPr lang="en-US" smtClean="0">
                <a:latin typeface="Times New Roman" pitchFamily="92" charset="0"/>
              </a:rPr>
              <a:t>Impersonating:</a:t>
            </a:r>
          </a:p>
          <a:p>
            <a:pPr lvl="1"/>
            <a:r>
              <a:rPr lang="en-US" smtClean="0">
                <a:latin typeface="Times New Roman" pitchFamily="92" charset="0"/>
              </a:rPr>
              <a:t>Authority figures, for example managers, executives, and police</a:t>
            </a:r>
          </a:p>
          <a:p>
            <a:pPr lvl="1"/>
            <a:r>
              <a:rPr lang="en-US" smtClean="0">
                <a:latin typeface="Times New Roman" pitchFamily="92" charset="0"/>
              </a:rPr>
              <a:t>Maintenance technicians</a:t>
            </a:r>
          </a:p>
          <a:p>
            <a:pPr lvl="1"/>
            <a:r>
              <a:rPr lang="en-US" smtClean="0">
                <a:latin typeface="Times New Roman" pitchFamily="92" charset="0"/>
              </a:rPr>
              <a:t>Vendors or clients</a:t>
            </a:r>
          </a:p>
          <a:p>
            <a:pPr lvl="1"/>
            <a:r>
              <a:rPr lang="en-US" smtClean="0">
                <a:latin typeface="Times New Roman" pitchFamily="92" charset="0"/>
              </a:rPr>
              <a:t>Employees</a:t>
            </a:r>
          </a:p>
          <a:p>
            <a:pPr lvl="1"/>
            <a:r>
              <a:rPr lang="en-US" smtClean="0">
                <a:latin typeface="Times New Roman" pitchFamily="92" charset="0"/>
              </a:rPr>
              <a:t>Tech support staff</a:t>
            </a:r>
          </a:p>
          <a:p>
            <a:r>
              <a:rPr lang="en-US" smtClean="0">
                <a:latin typeface="Times New Roman" pitchFamily="92" charset="0"/>
              </a:rPr>
              <a:t>Reciprocity or a favor for a favor</a:t>
            </a:r>
          </a:p>
          <a:p>
            <a:endParaRPr lang="en-US" smtClean="0">
              <a:latin typeface="Times New Roman" pitchFamily="92"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778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154846E2-846F-4B8F-B327-1F1F9E16B39A}" type="datetime1">
              <a:rPr lang="en-US" smtClean="0">
                <a:latin typeface="Times New Roman" pitchFamily="92" charset="0"/>
              </a:rPr>
              <a:pPr eaLnBrk="1" hangingPunct="1"/>
              <a:t>1/7/2016</a:t>
            </a:fld>
            <a:endParaRPr lang="en-US" smtClean="0">
              <a:latin typeface="Times New Roman" pitchFamily="92" charset="0"/>
            </a:endParaRPr>
          </a:p>
        </p:txBody>
      </p:sp>
      <p:sp>
        <p:nvSpPr>
          <p:cNvPr id="778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778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3E8201F4-49B7-463F-B00B-5228CD0F28C3}" type="slidenum">
              <a:rPr lang="en-US" smtClean="0">
                <a:latin typeface="Times New Roman" pitchFamily="92" charset="0"/>
              </a:rPr>
              <a:pPr eaLnBrk="1" hangingPunct="1"/>
              <a:t>37</a:t>
            </a:fld>
            <a:endParaRPr lang="en-US" smtClean="0">
              <a:latin typeface="Times New Roman" pitchFamily="92"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Recap of definitions from Unit 2</a:t>
            </a:r>
          </a:p>
          <a:p>
            <a:r>
              <a:rPr lang="en-US" b="1" smtClean="0">
                <a:latin typeface="Times New Roman" pitchFamily="92" charset="0"/>
              </a:rPr>
              <a:t>Risk</a:t>
            </a:r>
            <a:r>
              <a:rPr lang="en-US" smtClean="0">
                <a:latin typeface="Times New Roman" pitchFamily="92" charset="0"/>
              </a:rPr>
              <a:t>: Likelihood that a threat will exploit a vulnerability and the impact it will have on an organization</a:t>
            </a:r>
          </a:p>
          <a:p>
            <a:pPr lvl="1"/>
            <a:endParaRPr lang="en-US" sz="1800" smtClean="0">
              <a:latin typeface="Times New Roman" pitchFamily="92" charset="0"/>
            </a:endParaRPr>
          </a:p>
          <a:p>
            <a:r>
              <a:rPr lang="en-US" b="1" smtClean="0">
                <a:latin typeface="Times New Roman" pitchFamily="92" charset="0"/>
              </a:rPr>
              <a:t>Threat</a:t>
            </a:r>
            <a:r>
              <a:rPr lang="en-US" smtClean="0">
                <a:latin typeface="Times New Roman" pitchFamily="92" charset="0"/>
              </a:rPr>
              <a:t>: The possibility of an vulnerability being exploited</a:t>
            </a:r>
          </a:p>
          <a:p>
            <a:endParaRPr lang="en-US" smtClean="0">
              <a:latin typeface="Times New Roman" pitchFamily="92" charset="0"/>
            </a:endParaRPr>
          </a:p>
          <a:p>
            <a:r>
              <a:rPr lang="en-US" b="1" smtClean="0">
                <a:latin typeface="Times New Roman" pitchFamily="92" charset="0"/>
              </a:rPr>
              <a:t>Vulnerability</a:t>
            </a:r>
            <a:r>
              <a:rPr lang="en-US" smtClean="0">
                <a:latin typeface="Times New Roman" pitchFamily="92" charset="0"/>
              </a:rPr>
              <a:t>: Weakness in a process or system that has the potential to adversely impact confidentiality, availability, or integrity</a:t>
            </a:r>
          </a:p>
          <a:p>
            <a:endParaRPr lang="en-US" smtClean="0">
              <a:latin typeface="Times New Roman" pitchFamily="92"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4710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1CD75C6E-2244-4FFD-AA2D-18AE235E8A4F}" type="datetime1">
              <a:rPr lang="en-US" smtClean="0">
                <a:latin typeface="Times New Roman" pitchFamily="92" charset="0"/>
              </a:rPr>
              <a:pPr eaLnBrk="1" hangingPunct="1"/>
              <a:t>1/7/2016</a:t>
            </a:fld>
            <a:endParaRPr lang="en-US" smtClean="0">
              <a:latin typeface="Times New Roman" pitchFamily="92" charset="0"/>
            </a:endParaRPr>
          </a:p>
        </p:txBody>
      </p:sp>
      <p:sp>
        <p:nvSpPr>
          <p:cNvPr id="471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471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588C8CEF-0EF5-4D1C-A469-63EE79958B38}" type="slidenum">
              <a:rPr lang="en-US" smtClean="0">
                <a:latin typeface="Times New Roman" pitchFamily="92" charset="0"/>
              </a:rPr>
              <a:pPr eaLnBrk="1" hangingPunct="1"/>
              <a:t>7</a:t>
            </a:fld>
            <a:endParaRPr lang="en-US" smtClean="0">
              <a:latin typeface="Times New Roman" pitchFamily="9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92" charset="0"/>
              </a:rPr>
              <a:t>Also known as malicious code</a:t>
            </a:r>
          </a:p>
          <a:p>
            <a:r>
              <a:rPr lang="en-US" smtClean="0">
                <a:latin typeface="Times New Roman" pitchFamily="92" charset="0"/>
              </a:rPr>
              <a:t>Distributed by:</a:t>
            </a:r>
          </a:p>
          <a:p>
            <a:pPr lvl="1"/>
            <a:r>
              <a:rPr lang="en-US" smtClean="0">
                <a:latin typeface="Times New Roman" pitchFamily="92" charset="0"/>
              </a:rPr>
              <a:t>Software downloads</a:t>
            </a:r>
          </a:p>
          <a:p>
            <a:pPr lvl="1"/>
            <a:r>
              <a:rPr lang="en-US" smtClean="0">
                <a:latin typeface="Times New Roman" pitchFamily="92" charset="0"/>
              </a:rPr>
              <a:t>E-mail</a:t>
            </a:r>
          </a:p>
          <a:p>
            <a:pPr lvl="1"/>
            <a:r>
              <a:rPr lang="en-US" smtClean="0">
                <a:latin typeface="Times New Roman" pitchFamily="92" charset="0"/>
              </a:rPr>
              <a:t>Malicious Web sites</a:t>
            </a:r>
          </a:p>
          <a:p>
            <a:pPr lvl="1"/>
            <a:r>
              <a:rPr lang="en-US" smtClean="0">
                <a:latin typeface="Times New Roman" pitchFamily="92" charset="0"/>
              </a:rPr>
              <a:t>File transfer</a:t>
            </a:r>
          </a:p>
          <a:p>
            <a:pPr lvl="1"/>
            <a:r>
              <a:rPr lang="en-US" smtClean="0">
                <a:latin typeface="Times New Roman" pitchFamily="92" charset="0"/>
              </a:rPr>
              <a:t>Flaws in software</a:t>
            </a:r>
          </a:p>
          <a:p>
            <a:r>
              <a:rPr lang="en-US" smtClean="0">
                <a:latin typeface="Times New Roman" pitchFamily="92" charset="0"/>
              </a:rPr>
              <a:t>Effects of malware:</a:t>
            </a:r>
          </a:p>
          <a:p>
            <a:pPr lvl="1"/>
            <a:r>
              <a:rPr lang="en-US" smtClean="0">
                <a:latin typeface="Times New Roman" pitchFamily="92" charset="0"/>
              </a:rPr>
              <a:t>Data loss, exposure, or change</a:t>
            </a:r>
          </a:p>
          <a:p>
            <a:pPr lvl="1"/>
            <a:r>
              <a:rPr lang="en-US" smtClean="0">
                <a:latin typeface="Times New Roman" pitchFamily="92" charset="0"/>
              </a:rPr>
              <a:t>Poor system performance</a:t>
            </a:r>
          </a:p>
          <a:p>
            <a:pPr lvl="1"/>
            <a:r>
              <a:rPr lang="en-US" smtClean="0">
                <a:latin typeface="Times New Roman" pitchFamily="92" charset="0"/>
              </a:rPr>
              <a:t>Pop-up ads</a:t>
            </a:r>
          </a:p>
          <a:p>
            <a:pPr lvl="1"/>
            <a:r>
              <a:rPr lang="en-US" smtClean="0">
                <a:latin typeface="Times New Roman" pitchFamily="92" charset="0"/>
              </a:rPr>
              <a:t>System becomes a “bot” or “zombie” in control of the attacker</a:t>
            </a:r>
          </a:p>
          <a:p>
            <a:endParaRPr lang="en-US" smtClean="0">
              <a:latin typeface="Times New Roman" pitchFamily="92" charset="0"/>
            </a:endParaRPr>
          </a:p>
        </p:txBody>
      </p:sp>
      <p:sp>
        <p:nvSpPr>
          <p:cNvPr id="4813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E5925117-E4E5-473F-946A-34F519129E20}" type="datetime1">
              <a:rPr lang="en-US" smtClean="0">
                <a:latin typeface="Times New Roman" pitchFamily="92" charset="0"/>
              </a:rPr>
              <a:pPr eaLnBrk="1" hangingPunct="1"/>
              <a:t>1/7/2016</a:t>
            </a:fld>
            <a:endParaRPr lang="en-US" smtClean="0">
              <a:latin typeface="Times New Roman" pitchFamily="92" charset="0"/>
            </a:endParaRPr>
          </a:p>
        </p:txBody>
      </p:sp>
      <p:sp>
        <p:nvSpPr>
          <p:cNvPr id="481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481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578F4EE7-3A0A-493A-A06F-F29D37637FE3}" type="slidenum">
              <a:rPr lang="en-US" smtClean="0">
                <a:latin typeface="Times New Roman" pitchFamily="92" charset="0"/>
              </a:rPr>
              <a:pPr eaLnBrk="1" hangingPunct="1"/>
              <a:t>8</a:t>
            </a:fld>
            <a:endParaRPr lang="en-US" smtClean="0">
              <a:latin typeface="Times New Roman" pitchFamily="9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4915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FD71496-89CB-431D-AD46-E4F345938E39}" type="datetime1">
              <a:rPr lang="en-US" smtClean="0">
                <a:latin typeface="Times New Roman" pitchFamily="92" charset="0"/>
              </a:rPr>
              <a:pPr eaLnBrk="1" hangingPunct="1"/>
              <a:t>1/7/2016</a:t>
            </a:fld>
            <a:endParaRPr lang="en-US" smtClean="0">
              <a:latin typeface="Times New Roman" pitchFamily="92" charset="0"/>
            </a:endParaRPr>
          </a:p>
        </p:txBody>
      </p:sp>
      <p:sp>
        <p:nvSpPr>
          <p:cNvPr id="4915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4915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C74D3697-C20A-48FF-9B08-ADA64CF18007}" type="slidenum">
              <a:rPr lang="en-US" smtClean="0">
                <a:latin typeface="Times New Roman" pitchFamily="92" charset="0"/>
              </a:rPr>
              <a:pPr eaLnBrk="1" hangingPunct="1"/>
              <a:t>9</a:t>
            </a:fld>
            <a:endParaRPr lang="en-US" smtClean="0">
              <a:latin typeface="Times New Roman" pitchFamily="9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92" charset="2"/>
              <a:buChar char="§"/>
            </a:pPr>
            <a:r>
              <a:rPr lang="en-US" smtClean="0">
                <a:latin typeface="Times New Roman" pitchFamily="92" charset="0"/>
              </a:rPr>
              <a:t>Viruses</a:t>
            </a:r>
          </a:p>
          <a:p>
            <a:pPr lvl="1">
              <a:buFont typeface="Times" pitchFamily="92" charset="0"/>
              <a:buChar char="•"/>
            </a:pPr>
            <a:r>
              <a:rPr lang="en-US" smtClean="0">
                <a:latin typeface="Times New Roman" pitchFamily="92" charset="0"/>
              </a:rPr>
              <a:t>Infect boot sectors or files, such as executables, drivers, and system</a:t>
            </a:r>
          </a:p>
          <a:p>
            <a:pPr lvl="1">
              <a:buFont typeface="Times" pitchFamily="92" charset="0"/>
              <a:buChar char="•"/>
            </a:pPr>
            <a:r>
              <a:rPr lang="en-US" smtClean="0">
                <a:latin typeface="Times New Roman" pitchFamily="92" charset="0"/>
              </a:rPr>
              <a:t>Need user interaction to spread</a:t>
            </a:r>
          </a:p>
          <a:p>
            <a:pPr lvl="2"/>
            <a:r>
              <a:rPr lang="en-US" smtClean="0">
                <a:latin typeface="Times New Roman" pitchFamily="92" charset="0"/>
              </a:rPr>
              <a:t>Spread file to file upon opening</a:t>
            </a:r>
          </a:p>
          <a:p>
            <a:pPr lvl="2"/>
            <a:r>
              <a:rPr lang="en-US" smtClean="0">
                <a:latin typeface="Times New Roman" pitchFamily="92" charset="0"/>
              </a:rPr>
              <a:t>May spread to other systems through e-mail or network shares</a:t>
            </a:r>
          </a:p>
          <a:p>
            <a:pPr>
              <a:buFont typeface="Wingdings" pitchFamily="92" charset="2"/>
              <a:buChar char="§"/>
            </a:pPr>
            <a:r>
              <a:rPr lang="en-US" smtClean="0">
                <a:latin typeface="Times New Roman" pitchFamily="92" charset="0"/>
              </a:rPr>
              <a:t>Worms</a:t>
            </a:r>
          </a:p>
          <a:p>
            <a:pPr lvl="1">
              <a:buFont typeface="Times" pitchFamily="92" charset="0"/>
              <a:buChar char="•"/>
            </a:pPr>
            <a:r>
              <a:rPr lang="en-US" smtClean="0">
                <a:latin typeface="Times New Roman" pitchFamily="92" charset="0"/>
              </a:rPr>
              <a:t>Infect systems</a:t>
            </a:r>
          </a:p>
          <a:p>
            <a:pPr lvl="1">
              <a:buFont typeface="Times" pitchFamily="92" charset="0"/>
              <a:buChar char="•"/>
            </a:pPr>
            <a:r>
              <a:rPr lang="en-US" smtClean="0">
                <a:latin typeface="Times New Roman" pitchFamily="92" charset="0"/>
              </a:rPr>
              <a:t>Don’t need user interaction to spread</a:t>
            </a:r>
          </a:p>
          <a:p>
            <a:pPr lvl="2"/>
            <a:r>
              <a:rPr lang="en-US" smtClean="0">
                <a:latin typeface="Times New Roman" pitchFamily="92" charset="0"/>
              </a:rPr>
              <a:t>Scan systems for flaws</a:t>
            </a:r>
          </a:p>
          <a:p>
            <a:pPr lvl="2"/>
            <a:r>
              <a:rPr lang="en-US" smtClean="0">
                <a:latin typeface="Times New Roman" pitchFamily="92" charset="0"/>
              </a:rPr>
              <a:t>Exploit flaws to infect other systems</a:t>
            </a:r>
          </a:p>
          <a:p>
            <a:pPr lvl="1">
              <a:buFont typeface="Times" pitchFamily="92" charset="0"/>
              <a:buChar char="•"/>
            </a:pPr>
            <a:r>
              <a:rPr lang="en-US" smtClean="0">
                <a:latin typeface="Times New Roman" pitchFamily="92" charset="0"/>
              </a:rPr>
              <a:t>Can be carriers for other types of malicious code</a:t>
            </a:r>
          </a:p>
          <a:p>
            <a:endParaRPr lang="en-US" smtClean="0">
              <a:latin typeface="Times New Roman" pitchFamily="92" charset="0"/>
            </a:endParaRPr>
          </a:p>
        </p:txBody>
      </p:sp>
      <p:sp>
        <p:nvSpPr>
          <p:cNvPr id="5018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0F784981-F40F-4B4E-B8B7-B9D3E76A3424}" type="datetime1">
              <a:rPr lang="en-US" smtClean="0">
                <a:latin typeface="Times New Roman" pitchFamily="92" charset="0"/>
              </a:rPr>
              <a:pPr eaLnBrk="1" hangingPunct="1"/>
              <a:t>1/7/2016</a:t>
            </a:fld>
            <a:endParaRPr lang="en-US" smtClean="0">
              <a:latin typeface="Times New Roman" pitchFamily="92" charset="0"/>
            </a:endParaRPr>
          </a:p>
        </p:txBody>
      </p:sp>
      <p:sp>
        <p:nvSpPr>
          <p:cNvPr id="5018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018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452F6194-AD72-480F-A218-FD9CFB9F6386}" type="slidenum">
              <a:rPr lang="en-US" smtClean="0">
                <a:latin typeface="Times New Roman" pitchFamily="92" charset="0"/>
              </a:rPr>
              <a:pPr eaLnBrk="1" hangingPunct="1"/>
              <a:t>10</a:t>
            </a:fld>
            <a:endParaRPr lang="en-US" smtClean="0">
              <a:latin typeface="Times New Roman" pitchFamily="9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92" charset="0"/>
            </a:endParaRPr>
          </a:p>
        </p:txBody>
      </p:sp>
      <p:sp>
        <p:nvSpPr>
          <p:cNvPr id="5120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78D8F1AE-5116-4B9F-B3C8-7F0724D42DF6}" type="datetime1">
              <a:rPr lang="en-US" smtClean="0">
                <a:latin typeface="Times New Roman" pitchFamily="92" charset="0"/>
              </a:rPr>
              <a:pPr eaLnBrk="1" hangingPunct="1"/>
              <a:t>1/7/2016</a:t>
            </a:fld>
            <a:endParaRPr lang="en-US" smtClean="0">
              <a:latin typeface="Times New Roman" pitchFamily="92" charset="0"/>
            </a:endParaRPr>
          </a:p>
        </p:txBody>
      </p:sp>
      <p:sp>
        <p:nvSpPr>
          <p:cNvPr id="5120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120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4145100-A510-4F87-91D6-08C9BA4EB2BE}" type="slidenum">
              <a:rPr lang="en-US" smtClean="0">
                <a:latin typeface="Times New Roman" pitchFamily="92" charset="0"/>
              </a:rPr>
              <a:pPr eaLnBrk="1" hangingPunct="1"/>
              <a:t>11</a:t>
            </a:fld>
            <a:endParaRPr lang="en-US" smtClean="0">
              <a:latin typeface="Times New Roman" pitchFamily="9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92" charset="2"/>
              <a:buChar char="§"/>
            </a:pPr>
            <a:r>
              <a:rPr lang="en-US" smtClean="0">
                <a:latin typeface="Times New Roman" pitchFamily="92" charset="0"/>
              </a:rPr>
              <a:t>Also called “keyloggers”</a:t>
            </a:r>
          </a:p>
          <a:p>
            <a:pPr>
              <a:buFont typeface="Wingdings" pitchFamily="92" charset="2"/>
              <a:buChar char="§"/>
            </a:pPr>
            <a:r>
              <a:rPr lang="en-US" smtClean="0">
                <a:latin typeface="Times New Roman" pitchFamily="92" charset="0"/>
              </a:rPr>
              <a:t>Software-based keyloggers can be installed via worms or Trojan horses</a:t>
            </a:r>
          </a:p>
          <a:p>
            <a:pPr>
              <a:buFont typeface="Wingdings" pitchFamily="92" charset="2"/>
              <a:buChar char="§"/>
            </a:pPr>
            <a:r>
              <a:rPr lang="en-US" smtClean="0">
                <a:latin typeface="Times New Roman" pitchFamily="92" charset="0"/>
              </a:rPr>
              <a:t>Record keystrokes and transmit them to the attacker</a:t>
            </a:r>
          </a:p>
          <a:p>
            <a:pPr lvl="1">
              <a:buFont typeface="Times" pitchFamily="92" charset="0"/>
              <a:buChar char="•"/>
            </a:pPr>
            <a:r>
              <a:rPr lang="en-US" smtClean="0">
                <a:latin typeface="Times New Roman" pitchFamily="92" charset="0"/>
              </a:rPr>
              <a:t>E-mail</a:t>
            </a:r>
          </a:p>
          <a:p>
            <a:pPr lvl="1">
              <a:buFont typeface="Times" pitchFamily="92" charset="0"/>
              <a:buChar char="•"/>
            </a:pPr>
            <a:r>
              <a:rPr lang="en-US" smtClean="0">
                <a:latin typeface="Times New Roman" pitchFamily="92" charset="0"/>
              </a:rPr>
              <a:t>FTP</a:t>
            </a:r>
          </a:p>
          <a:p>
            <a:pPr lvl="1">
              <a:buFont typeface="Times" pitchFamily="92" charset="0"/>
              <a:buChar char="•"/>
            </a:pPr>
            <a:r>
              <a:rPr lang="en-US" smtClean="0">
                <a:latin typeface="Times New Roman" pitchFamily="92" charset="0"/>
              </a:rPr>
              <a:t>Instant message</a:t>
            </a:r>
          </a:p>
          <a:p>
            <a:pPr>
              <a:buFont typeface="Wingdings" pitchFamily="92" charset="2"/>
              <a:buChar char="§"/>
            </a:pPr>
            <a:r>
              <a:rPr lang="en-US" smtClean="0">
                <a:latin typeface="Times New Roman" pitchFamily="92" charset="0"/>
              </a:rPr>
              <a:t>Hardware-based keyloggers</a:t>
            </a:r>
          </a:p>
          <a:p>
            <a:pPr lvl="1">
              <a:buFont typeface="Times" pitchFamily="92" charset="0"/>
              <a:buChar char="•"/>
            </a:pPr>
            <a:r>
              <a:rPr lang="en-US" smtClean="0">
                <a:latin typeface="Times New Roman" pitchFamily="92" charset="0"/>
              </a:rPr>
              <a:t>Inline with keyboard cable</a:t>
            </a:r>
          </a:p>
          <a:p>
            <a:pPr lvl="1">
              <a:buFont typeface="Times" pitchFamily="92" charset="0"/>
              <a:buChar char="•"/>
            </a:pPr>
            <a:r>
              <a:rPr lang="en-US" smtClean="0">
                <a:latin typeface="Times New Roman" pitchFamily="92" charset="0"/>
              </a:rPr>
              <a:t>In keyboard</a:t>
            </a:r>
          </a:p>
        </p:txBody>
      </p:sp>
      <p:sp>
        <p:nvSpPr>
          <p:cNvPr id="522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C539A034-8CD5-4348-9E46-E60760AA3454}" type="datetime1">
              <a:rPr lang="en-US" smtClean="0">
                <a:latin typeface="Times New Roman" pitchFamily="92" charset="0"/>
              </a:rPr>
              <a:pPr eaLnBrk="1" hangingPunct="1"/>
              <a:t>1/7/2016</a:t>
            </a:fld>
            <a:endParaRPr lang="en-US" smtClean="0">
              <a:latin typeface="Times New Roman" pitchFamily="92" charset="0"/>
            </a:endParaRPr>
          </a:p>
        </p:txBody>
      </p:sp>
      <p:sp>
        <p:nvSpPr>
          <p:cNvPr id="522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92" charset="0"/>
              </a:rPr>
              <a:t>(c) ITT Educational Services, Inc.</a:t>
            </a:r>
          </a:p>
        </p:txBody>
      </p:sp>
      <p:sp>
        <p:nvSpPr>
          <p:cNvPr id="522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37621E3-AAB1-42D4-A946-0740822C934B}" type="slidenum">
              <a:rPr lang="en-US" smtClean="0">
                <a:latin typeface="Times New Roman" pitchFamily="92" charset="0"/>
              </a:rPr>
              <a:pPr eaLnBrk="1" hangingPunct="1"/>
              <a:t>12</a:t>
            </a:fld>
            <a:endParaRPr lang="en-US" smtClean="0">
              <a:latin typeface="Times New Roman" pitchFamily="9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7" descr="bg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5"/>
          <p:cNvSpPr txBox="1">
            <a:spLocks noChangeArrowheads="1"/>
          </p:cNvSpPr>
          <p:nvPr/>
        </p:nvSpPr>
        <p:spPr bwMode="auto">
          <a:xfrm>
            <a:off x="5457825" y="6477000"/>
            <a:ext cx="3343275" cy="215900"/>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spcBef>
                <a:spcPct val="50000"/>
              </a:spcBef>
              <a:defRPr/>
            </a:pPr>
            <a:r>
              <a:rPr lang="en-US" sz="800" smtClean="0">
                <a:solidFill>
                  <a:schemeClr val="bg1"/>
                </a:solidFill>
              </a:rPr>
              <a:t>© ITT Educational Services, Inc. All rights reserved.</a:t>
            </a:r>
          </a:p>
        </p:txBody>
      </p:sp>
      <p:sp>
        <p:nvSpPr>
          <p:cNvPr id="681988" name="Rectangle 4"/>
          <p:cNvSpPr>
            <a:spLocks noGrp="1" noChangeArrowheads="1"/>
          </p:cNvSpPr>
          <p:nvPr>
            <p:ph type="subTitle" idx="1"/>
          </p:nvPr>
        </p:nvSpPr>
        <p:spPr>
          <a:xfrm>
            <a:off x="1295400" y="2133600"/>
            <a:ext cx="7086600" cy="584775"/>
          </a:xfrm>
        </p:spPr>
        <p:txBody>
          <a:bodyPr>
            <a:spAutoFit/>
          </a:bodyPr>
          <a:lstStyle>
            <a:lvl1pPr marL="0" indent="0">
              <a:buFont typeface="Wingdings" pitchFamily="2" charset="2"/>
              <a:buNone/>
              <a:defRPr sz="3200" b="0">
                <a:solidFill>
                  <a:schemeClr val="bg1"/>
                </a:solidFill>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408700258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2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6720645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15872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304800"/>
            <a:ext cx="829945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295400"/>
            <a:ext cx="8299450" cy="4648200"/>
          </a:xfrm>
        </p:spPr>
        <p:txBody>
          <a:bodyPr/>
          <a:lstStyle/>
          <a:p>
            <a:pPr lvl="0"/>
            <a:endParaRPr lang="en-US" noProof="0" dirty="0"/>
          </a:p>
        </p:txBody>
      </p:sp>
    </p:spTree>
    <p:extLst>
      <p:ext uri="{BB962C8B-B14F-4D97-AF65-F5344CB8AC3E}">
        <p14:creationId xmlns:p14="http://schemas.microsoft.com/office/powerpoint/2010/main" val="1017855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304800"/>
            <a:ext cx="829945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9750" y="1295400"/>
            <a:ext cx="4073525"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5675" y="1295400"/>
            <a:ext cx="4073525"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589909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bg2.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6297613"/>
            <a:ext cx="91440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39750" y="304800"/>
            <a:ext cx="8299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9750" y="1295400"/>
            <a:ext cx="82994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5"/>
          <p:cNvSpPr txBox="1">
            <a:spLocks noChangeArrowheads="1"/>
          </p:cNvSpPr>
          <p:nvPr/>
        </p:nvSpPr>
        <p:spPr bwMode="auto">
          <a:xfrm>
            <a:off x="5146675" y="6496050"/>
            <a:ext cx="3302000" cy="215900"/>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spcBef>
                <a:spcPct val="50000"/>
              </a:spcBef>
              <a:defRPr/>
            </a:pPr>
            <a:r>
              <a:rPr lang="en-US" sz="800" smtClean="0">
                <a:solidFill>
                  <a:schemeClr val="bg1"/>
                </a:solidFill>
              </a:rPr>
              <a:t>© ITT Educational Services, Inc. All rights reserved.</a:t>
            </a:r>
          </a:p>
        </p:txBody>
      </p:sp>
      <p:sp>
        <p:nvSpPr>
          <p:cNvPr id="1030" name="Text Box 6"/>
          <p:cNvSpPr txBox="1">
            <a:spLocks noChangeArrowheads="1"/>
          </p:cNvSpPr>
          <p:nvPr/>
        </p:nvSpPr>
        <p:spPr bwMode="auto">
          <a:xfrm>
            <a:off x="8382000" y="6496050"/>
            <a:ext cx="576263" cy="214313"/>
          </a:xfrm>
          <a:prstGeom prst="rect">
            <a:avLst/>
          </a:prstGeom>
          <a:noFill/>
          <a:ln>
            <a:noFill/>
          </a:ln>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r>
              <a:rPr lang="en-US" sz="800" smtClean="0">
                <a:solidFill>
                  <a:schemeClr val="bg1"/>
                </a:solidFill>
              </a:rPr>
              <a:t>Page </a:t>
            </a:r>
            <a:fld id="{BDF0DE7F-7AB5-4311-80B3-45D4783A55EC}" type="slidenum">
              <a:rPr lang="en-US" sz="800" smtClean="0">
                <a:solidFill>
                  <a:schemeClr val="bg1"/>
                </a:solidFill>
              </a:rPr>
              <a:pPr>
                <a:defRPr/>
              </a:pPr>
              <a:t>‹#›</a:t>
            </a:fld>
            <a:endParaRPr lang="en-US" sz="800" smtClean="0">
              <a:solidFill>
                <a:schemeClr val="bg1"/>
              </a:solidFill>
            </a:endParaRPr>
          </a:p>
        </p:txBody>
      </p:sp>
      <p:sp>
        <p:nvSpPr>
          <p:cNvPr id="1031" name="Text Box 5"/>
          <p:cNvSpPr txBox="1">
            <a:spLocks noChangeArrowheads="1"/>
          </p:cNvSpPr>
          <p:nvPr userDrawn="1"/>
        </p:nvSpPr>
        <p:spPr bwMode="auto">
          <a:xfrm>
            <a:off x="95250" y="6478588"/>
            <a:ext cx="4210050" cy="246062"/>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r>
              <a:rPr lang="en-US" sz="1000" dirty="0" smtClean="0">
                <a:solidFill>
                  <a:schemeClr val="bg1"/>
                </a:solidFill>
              </a:rPr>
              <a:t>IS3220 Information Technology Infrastructure Security</a:t>
            </a:r>
          </a:p>
        </p:txBody>
      </p:sp>
    </p:spTree>
  </p:cSld>
  <p:clrMap bg1="lt1" tx1="dk1" bg2="lt2" tx2="dk2" accent1="accent1" accent2="accent2" accent3="accent3" accent4="accent4" accent5="accent5" accent6="accent6" hlink="hlink" folHlink="folHlink"/>
  <p:sldLayoutIdLst>
    <p:sldLayoutId id="2147484023" r:id="rId1"/>
    <p:sldLayoutId id="2147484019" r:id="rId2"/>
    <p:sldLayoutId id="2147484020" r:id="rId3"/>
    <p:sldLayoutId id="2147484021" r:id="rId4"/>
    <p:sldLayoutId id="2147484022" r:id="rId5"/>
  </p:sldLayoutIdLst>
  <p:transition>
    <p:wipe dir="r"/>
  </p:transition>
  <p:txStyles>
    <p:titleStyle>
      <a:lvl1pPr algn="l" rtl="0" eaLnBrk="0" fontAlgn="base" hangingPunct="0">
        <a:spcBef>
          <a:spcPct val="0"/>
        </a:spcBef>
        <a:spcAft>
          <a:spcPct val="0"/>
        </a:spcAft>
        <a:defRPr sz="2400" b="1">
          <a:solidFill>
            <a:srgbClr val="00407A"/>
          </a:solidFill>
          <a:latin typeface="+mj-lt"/>
          <a:ea typeface="+mj-ea"/>
          <a:cs typeface="+mj-cs"/>
        </a:defRPr>
      </a:lvl1pPr>
      <a:lvl2pPr algn="l" rtl="0" eaLnBrk="0" fontAlgn="base" hangingPunct="0">
        <a:spcBef>
          <a:spcPct val="0"/>
        </a:spcBef>
        <a:spcAft>
          <a:spcPct val="0"/>
        </a:spcAft>
        <a:defRPr sz="2400" b="1">
          <a:solidFill>
            <a:srgbClr val="00407A"/>
          </a:solidFill>
          <a:latin typeface="Arial" charset="0"/>
        </a:defRPr>
      </a:lvl2pPr>
      <a:lvl3pPr algn="l" rtl="0" eaLnBrk="0" fontAlgn="base" hangingPunct="0">
        <a:spcBef>
          <a:spcPct val="0"/>
        </a:spcBef>
        <a:spcAft>
          <a:spcPct val="0"/>
        </a:spcAft>
        <a:defRPr sz="2400" b="1">
          <a:solidFill>
            <a:srgbClr val="00407A"/>
          </a:solidFill>
          <a:latin typeface="Arial" charset="0"/>
        </a:defRPr>
      </a:lvl3pPr>
      <a:lvl4pPr algn="l" rtl="0" eaLnBrk="0" fontAlgn="base" hangingPunct="0">
        <a:spcBef>
          <a:spcPct val="0"/>
        </a:spcBef>
        <a:spcAft>
          <a:spcPct val="0"/>
        </a:spcAft>
        <a:defRPr sz="2400" b="1">
          <a:solidFill>
            <a:srgbClr val="00407A"/>
          </a:solidFill>
          <a:latin typeface="Arial" charset="0"/>
        </a:defRPr>
      </a:lvl4pPr>
      <a:lvl5pPr algn="l" rtl="0" eaLnBrk="0" fontAlgn="base" hangingPunct="0">
        <a:spcBef>
          <a:spcPct val="0"/>
        </a:spcBef>
        <a:spcAft>
          <a:spcPct val="0"/>
        </a:spcAft>
        <a:defRPr sz="2400" b="1">
          <a:solidFill>
            <a:srgbClr val="00407A"/>
          </a:solidFill>
          <a:latin typeface="Arial" charset="0"/>
        </a:defRPr>
      </a:lvl5pPr>
      <a:lvl6pPr marL="457200" algn="l" rtl="0" eaLnBrk="0" fontAlgn="base" hangingPunct="0">
        <a:spcBef>
          <a:spcPct val="0"/>
        </a:spcBef>
        <a:spcAft>
          <a:spcPct val="0"/>
        </a:spcAft>
        <a:defRPr sz="3800" b="1">
          <a:solidFill>
            <a:srgbClr val="00407A"/>
          </a:solidFill>
          <a:latin typeface="Arial" charset="0"/>
        </a:defRPr>
      </a:lvl6pPr>
      <a:lvl7pPr marL="914400" algn="l" rtl="0" eaLnBrk="0" fontAlgn="base" hangingPunct="0">
        <a:spcBef>
          <a:spcPct val="0"/>
        </a:spcBef>
        <a:spcAft>
          <a:spcPct val="0"/>
        </a:spcAft>
        <a:defRPr sz="3800" b="1">
          <a:solidFill>
            <a:srgbClr val="00407A"/>
          </a:solidFill>
          <a:latin typeface="Arial" charset="0"/>
        </a:defRPr>
      </a:lvl7pPr>
      <a:lvl8pPr marL="1371600" algn="l" rtl="0" eaLnBrk="0" fontAlgn="base" hangingPunct="0">
        <a:spcBef>
          <a:spcPct val="0"/>
        </a:spcBef>
        <a:spcAft>
          <a:spcPct val="0"/>
        </a:spcAft>
        <a:defRPr sz="3800" b="1">
          <a:solidFill>
            <a:srgbClr val="00407A"/>
          </a:solidFill>
          <a:latin typeface="Arial" charset="0"/>
        </a:defRPr>
      </a:lvl8pPr>
      <a:lvl9pPr marL="1828800" algn="l" rtl="0" eaLnBrk="0" fontAlgn="base" hangingPunct="0">
        <a:spcBef>
          <a:spcPct val="0"/>
        </a:spcBef>
        <a:spcAft>
          <a:spcPct val="0"/>
        </a:spcAft>
        <a:defRPr sz="3800" b="1">
          <a:solidFill>
            <a:srgbClr val="00407A"/>
          </a:solidFill>
          <a:latin typeface="Arial" charset="0"/>
        </a:defRPr>
      </a:lvl9pPr>
    </p:titleStyle>
    <p:bodyStyle>
      <a:lvl1pPr marL="233363" indent="-233363" algn="l" rtl="0" eaLnBrk="0" fontAlgn="base" hangingPunct="0">
        <a:spcBef>
          <a:spcPct val="20000"/>
        </a:spcBef>
        <a:spcAft>
          <a:spcPct val="0"/>
        </a:spcAft>
        <a:buClr>
          <a:srgbClr val="ED6E2E"/>
        </a:buClr>
        <a:buFont typeface="Wingdings" pitchFamily="92" charset="2"/>
        <a:buChar char="§"/>
        <a:defRPr>
          <a:solidFill>
            <a:schemeClr val="tx1"/>
          </a:solidFill>
          <a:latin typeface="+mn-lt"/>
          <a:ea typeface="+mn-ea"/>
          <a:cs typeface="+mn-cs"/>
        </a:defRPr>
      </a:lvl1pPr>
      <a:lvl2pPr marL="687388" indent="-231775" algn="l" rtl="0" eaLnBrk="0" fontAlgn="base" hangingPunct="0">
        <a:spcBef>
          <a:spcPct val="20000"/>
        </a:spcBef>
        <a:spcAft>
          <a:spcPct val="0"/>
        </a:spcAft>
        <a:buClr>
          <a:srgbClr val="ED6E2E"/>
        </a:buClr>
        <a:buSzPct val="85000"/>
        <a:buFont typeface="Times" pitchFamily="92" charset="0"/>
        <a:buChar char="•"/>
        <a:defRPr sz="1600">
          <a:solidFill>
            <a:schemeClr val="tx1"/>
          </a:solidFill>
          <a:latin typeface="+mn-lt"/>
        </a:defRPr>
      </a:lvl2pPr>
      <a:lvl3pPr marL="1143000" indent="-228600" algn="l" rtl="0" eaLnBrk="0" fontAlgn="base" hangingPunct="0">
        <a:spcBef>
          <a:spcPct val="20000"/>
        </a:spcBef>
        <a:spcAft>
          <a:spcPct val="0"/>
        </a:spcAft>
        <a:buClr>
          <a:srgbClr val="ED6E2E"/>
        </a:buClr>
        <a:buChar char="-"/>
        <a:defRPr sz="1400">
          <a:solidFill>
            <a:schemeClr val="tx1"/>
          </a:solidFill>
          <a:latin typeface="+mn-lt"/>
        </a:defRPr>
      </a:lvl3pPr>
      <a:lvl4pPr marL="1544638" indent="-173038" algn="l" rtl="0" eaLnBrk="0" fontAlgn="base" hangingPunct="0">
        <a:spcBef>
          <a:spcPct val="20000"/>
        </a:spcBef>
        <a:spcAft>
          <a:spcPct val="0"/>
        </a:spcAft>
        <a:buClr>
          <a:srgbClr val="ED6E2E"/>
        </a:buClr>
        <a:buSzPct val="90000"/>
        <a:buChar char="›"/>
        <a:defRPr sz="1200">
          <a:solidFill>
            <a:schemeClr val="tx1"/>
          </a:solidFill>
          <a:latin typeface="+mn-lt"/>
        </a:defRPr>
      </a:lvl4pPr>
      <a:lvl5pPr marL="2052638" indent="-222250" algn="l" rtl="0" eaLnBrk="0" fontAlgn="base" hangingPunct="0">
        <a:spcBef>
          <a:spcPct val="20000"/>
        </a:spcBef>
        <a:spcAft>
          <a:spcPct val="0"/>
        </a:spcAft>
        <a:buClr>
          <a:srgbClr val="ED6E2E"/>
        </a:buClr>
        <a:buChar char="-"/>
        <a:defRPr sz="1000">
          <a:solidFill>
            <a:schemeClr val="tx1"/>
          </a:solidFill>
          <a:latin typeface="+mn-lt"/>
        </a:defRPr>
      </a:lvl5pPr>
      <a:lvl6pPr marL="2509838" indent="-222250" algn="l" rtl="0" eaLnBrk="0" fontAlgn="base" hangingPunct="0">
        <a:spcBef>
          <a:spcPct val="20000"/>
        </a:spcBef>
        <a:spcAft>
          <a:spcPct val="0"/>
        </a:spcAft>
        <a:buClr>
          <a:srgbClr val="ED6E2E"/>
        </a:buClr>
        <a:buChar char="-"/>
        <a:defRPr sz="1600">
          <a:solidFill>
            <a:schemeClr val="tx1"/>
          </a:solidFill>
          <a:latin typeface="+mn-lt"/>
        </a:defRPr>
      </a:lvl6pPr>
      <a:lvl7pPr marL="2967038" indent="-222250" algn="l" rtl="0" eaLnBrk="0" fontAlgn="base" hangingPunct="0">
        <a:spcBef>
          <a:spcPct val="20000"/>
        </a:spcBef>
        <a:spcAft>
          <a:spcPct val="0"/>
        </a:spcAft>
        <a:buClr>
          <a:srgbClr val="ED6E2E"/>
        </a:buClr>
        <a:buChar char="-"/>
        <a:defRPr sz="1600">
          <a:solidFill>
            <a:schemeClr val="tx1"/>
          </a:solidFill>
          <a:latin typeface="+mn-lt"/>
        </a:defRPr>
      </a:lvl7pPr>
      <a:lvl8pPr marL="3424238" indent="-222250" algn="l" rtl="0" eaLnBrk="0" fontAlgn="base" hangingPunct="0">
        <a:spcBef>
          <a:spcPct val="20000"/>
        </a:spcBef>
        <a:spcAft>
          <a:spcPct val="0"/>
        </a:spcAft>
        <a:buClr>
          <a:srgbClr val="ED6E2E"/>
        </a:buClr>
        <a:buChar char="-"/>
        <a:defRPr sz="1600">
          <a:solidFill>
            <a:schemeClr val="tx1"/>
          </a:solidFill>
          <a:latin typeface="+mn-lt"/>
        </a:defRPr>
      </a:lvl8pPr>
      <a:lvl9pPr marL="3881438" indent="-222250" algn="l" rtl="0" eaLnBrk="0" fontAlgn="base" hangingPunct="0">
        <a:spcBef>
          <a:spcPct val="20000"/>
        </a:spcBef>
        <a:spcAft>
          <a:spcPct val="0"/>
        </a:spcAft>
        <a:buClr>
          <a:srgbClr val="ED6E2E"/>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5.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5.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5.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ans.org/top25-software-errors/" TargetMode="External"/><Relationship Id="rId2" Type="http://schemas.openxmlformats.org/officeDocument/2006/relationships/hyperlink" Target="http://csrc.nist.gov/publications/nistpubs/800-30/sp800-3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244600" y="2133600"/>
            <a:ext cx="7086600" cy="3144838"/>
          </a:xfrm>
        </p:spPr>
        <p:txBody>
          <a:bodyPr/>
          <a:lstStyle/>
          <a:p>
            <a:pPr algn="ctr">
              <a:buFont typeface="Wingdings" pitchFamily="92" charset="2"/>
              <a:buNone/>
            </a:pPr>
            <a:r>
              <a:rPr lang="en-US" b="1" smtClean="0"/>
              <a:t>IS3220 Information Technology Infrastructure Security</a:t>
            </a:r>
          </a:p>
          <a:p>
            <a:pPr algn="ctr">
              <a:buFont typeface="Wingdings" pitchFamily="92" charset="2"/>
              <a:buNone/>
            </a:pPr>
            <a:endParaRPr lang="en-US" b="1" smtClean="0"/>
          </a:p>
          <a:p>
            <a:pPr algn="ctr">
              <a:spcBef>
                <a:spcPct val="0"/>
              </a:spcBef>
              <a:buFont typeface="Wingdings" pitchFamily="92" charset="2"/>
              <a:buNone/>
            </a:pPr>
            <a:r>
              <a:rPr lang="en-US" b="1" smtClean="0"/>
              <a:t>Unit 3</a:t>
            </a:r>
          </a:p>
          <a:p>
            <a:pPr algn="ctr">
              <a:spcBef>
                <a:spcPct val="0"/>
              </a:spcBef>
              <a:buFont typeface="Wingdings" pitchFamily="92" charset="2"/>
              <a:buNone/>
            </a:pPr>
            <a:r>
              <a:rPr lang="en-US" b="1" smtClean="0"/>
              <a:t>Network Security Threats</a:t>
            </a:r>
          </a:p>
          <a:p>
            <a:pPr algn="ctr">
              <a:spcBef>
                <a:spcPct val="0"/>
              </a:spcBef>
              <a:buFont typeface="Wingdings" pitchFamily="92" charset="2"/>
              <a:buNone/>
            </a:pPr>
            <a:r>
              <a:rPr lang="en-US" b="1" smtClean="0"/>
              <a:t>Chapter 4</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9750" y="304800"/>
            <a:ext cx="8299450" cy="514350"/>
          </a:xfrm>
        </p:spPr>
        <p:txBody>
          <a:bodyPr/>
          <a:lstStyle/>
          <a:p>
            <a:r>
              <a:rPr lang="en-US" sz="3600" smtClean="0">
                <a:solidFill>
                  <a:schemeClr val="tx2"/>
                </a:solidFill>
              </a:rPr>
              <a:t>Malware: Viruses and Worms</a:t>
            </a:r>
          </a:p>
        </p:txBody>
      </p:sp>
      <p:sp>
        <p:nvSpPr>
          <p:cNvPr id="7171" name="Rectangle 3"/>
          <p:cNvSpPr>
            <a:spLocks noGrp="1" noChangeArrowheads="1"/>
          </p:cNvSpPr>
          <p:nvPr>
            <p:ph type="body" idx="1"/>
          </p:nvPr>
        </p:nvSpPr>
        <p:spPr>
          <a:xfrm>
            <a:off x="539750" y="1069975"/>
            <a:ext cx="8299450" cy="4956175"/>
          </a:xfrm>
        </p:spPr>
        <p:txBody>
          <a:bodyPr/>
          <a:lstStyle/>
          <a:p>
            <a:pPr>
              <a:buFont typeface="Wingdings" pitchFamily="2" charset="2"/>
              <a:buChar char="§"/>
              <a:defRPr/>
            </a:pPr>
            <a:r>
              <a:rPr lang="en-US" sz="3200" dirty="0" smtClean="0"/>
              <a:t>Viruses</a:t>
            </a:r>
          </a:p>
          <a:p>
            <a:pPr lvl="1">
              <a:buFont typeface="Times"/>
              <a:buChar char="•"/>
              <a:defRPr/>
            </a:pPr>
            <a:r>
              <a:rPr lang="en-US" sz="2800" dirty="0" smtClean="0">
                <a:ea typeface="+mn-ea"/>
                <a:cs typeface="+mn-cs"/>
              </a:rPr>
              <a:t>Infect boot sectors or files, such as executables, drivers, and system</a:t>
            </a:r>
          </a:p>
          <a:p>
            <a:pPr lvl="1">
              <a:buFont typeface="Times"/>
              <a:buChar char="•"/>
              <a:defRPr/>
            </a:pPr>
            <a:r>
              <a:rPr lang="en-US" sz="2800" dirty="0" smtClean="0">
                <a:ea typeface="+mn-ea"/>
                <a:cs typeface="+mn-cs"/>
              </a:rPr>
              <a:t>Need user interaction to spread</a:t>
            </a:r>
          </a:p>
          <a:p>
            <a:pPr>
              <a:buFont typeface="Wingdings" pitchFamily="2" charset="2"/>
              <a:buChar char="§"/>
              <a:defRPr/>
            </a:pPr>
            <a:r>
              <a:rPr lang="en-US" sz="3200" dirty="0" smtClean="0"/>
              <a:t>Worms</a:t>
            </a:r>
          </a:p>
          <a:p>
            <a:pPr lvl="1">
              <a:buFont typeface="Times"/>
              <a:buChar char="•"/>
              <a:defRPr/>
            </a:pPr>
            <a:r>
              <a:rPr lang="en-US" sz="2800" dirty="0" smtClean="0">
                <a:ea typeface="+mn-ea"/>
                <a:cs typeface="+mn-cs"/>
              </a:rPr>
              <a:t>Infect systems</a:t>
            </a:r>
          </a:p>
          <a:p>
            <a:pPr lvl="1">
              <a:buFont typeface="Times"/>
              <a:buChar char="•"/>
              <a:defRPr/>
            </a:pPr>
            <a:r>
              <a:rPr lang="en-US" sz="2800" dirty="0" smtClean="0">
                <a:ea typeface="+mn-ea"/>
                <a:cs typeface="+mn-cs"/>
              </a:rPr>
              <a:t>Don’t need user interaction to spread</a:t>
            </a:r>
          </a:p>
          <a:p>
            <a:pPr lvl="1">
              <a:buFont typeface="Times"/>
              <a:buChar char="•"/>
              <a:defRPr/>
            </a:pPr>
            <a:r>
              <a:rPr lang="en-US" sz="2800" dirty="0" smtClean="0">
                <a:ea typeface="+mn-ea"/>
                <a:cs typeface="+mn-cs"/>
              </a:rPr>
              <a:t>Can be carriers for other types of malicious code</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smtClean="0">
                <a:solidFill>
                  <a:schemeClr val="tx2"/>
                </a:solidFill>
              </a:rPr>
              <a:t>Malware: Trojan Horses</a:t>
            </a:r>
          </a:p>
        </p:txBody>
      </p:sp>
      <p:sp>
        <p:nvSpPr>
          <p:cNvPr id="16387" name="Rectangle 3"/>
          <p:cNvSpPr>
            <a:spLocks noGrp="1" noChangeArrowheads="1"/>
          </p:cNvSpPr>
          <p:nvPr>
            <p:ph type="body" idx="1"/>
          </p:nvPr>
        </p:nvSpPr>
        <p:spPr>
          <a:xfrm>
            <a:off x="539750" y="1295400"/>
            <a:ext cx="8299450" cy="4189413"/>
          </a:xfrm>
        </p:spPr>
        <p:txBody>
          <a:bodyPr/>
          <a:lstStyle/>
          <a:p>
            <a:pPr marL="341313" indent="-341313">
              <a:spcAft>
                <a:spcPts val="1200"/>
              </a:spcAft>
              <a:defRPr/>
            </a:pPr>
            <a:r>
              <a:rPr lang="en-US" sz="2800" smtClean="0"/>
              <a:t>Delivery method for a malicious payload</a:t>
            </a:r>
          </a:p>
          <a:p>
            <a:pPr marL="341313" indent="-341313">
              <a:spcAft>
                <a:spcPts val="1200"/>
              </a:spcAft>
              <a:defRPr/>
            </a:pPr>
            <a:r>
              <a:rPr lang="en-US" sz="2800" smtClean="0"/>
              <a:t>Usually appear to be a benign program, such as a game or utility</a:t>
            </a:r>
          </a:p>
          <a:p>
            <a:pPr marL="341313" indent="-341313">
              <a:spcAft>
                <a:spcPts val="1200"/>
              </a:spcAft>
              <a:defRPr/>
            </a:pPr>
            <a:r>
              <a:rPr lang="en-US" sz="2800" smtClean="0"/>
              <a:t>Installed by users without knowledge of malicious payload</a:t>
            </a:r>
          </a:p>
          <a:p>
            <a:pPr marL="341313" indent="-341313">
              <a:spcAft>
                <a:spcPts val="1200"/>
              </a:spcAft>
              <a:defRPr/>
            </a:pPr>
            <a:r>
              <a:rPr lang="en-US" sz="2800" smtClean="0"/>
              <a:t>Allows remote access to attackers</a:t>
            </a:r>
          </a:p>
          <a:p>
            <a:pPr>
              <a:defRPr/>
            </a:pPr>
            <a:endParaRPr lang="en-US" sz="2400" smtClean="0"/>
          </a:p>
          <a:p>
            <a:pPr lvl="1">
              <a:defRPr/>
            </a:pPr>
            <a:endParaRPr lang="en-US" sz="200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9750" y="304800"/>
            <a:ext cx="8299450" cy="673100"/>
          </a:xfrm>
        </p:spPr>
        <p:txBody>
          <a:bodyPr/>
          <a:lstStyle/>
          <a:p>
            <a:r>
              <a:rPr lang="en-US" sz="3600" smtClean="0">
                <a:solidFill>
                  <a:schemeClr val="tx2"/>
                </a:solidFill>
              </a:rPr>
              <a:t>Malware: Keystroke Loggers</a:t>
            </a:r>
          </a:p>
        </p:txBody>
      </p:sp>
      <p:sp>
        <p:nvSpPr>
          <p:cNvPr id="14339" name="Rectangle 3"/>
          <p:cNvSpPr>
            <a:spLocks noGrp="1" noChangeArrowheads="1"/>
          </p:cNvSpPr>
          <p:nvPr>
            <p:ph type="body" idx="1"/>
          </p:nvPr>
        </p:nvSpPr>
        <p:spPr>
          <a:xfrm>
            <a:off x="539750" y="1214438"/>
            <a:ext cx="8299450" cy="4725987"/>
          </a:xfrm>
        </p:spPr>
        <p:txBody>
          <a:bodyPr/>
          <a:lstStyle/>
          <a:p>
            <a:pPr marL="341313" indent="-341313">
              <a:spcAft>
                <a:spcPts val="1800"/>
              </a:spcAft>
            </a:pPr>
            <a:r>
              <a:rPr lang="en-US" sz="2800" smtClean="0"/>
              <a:t>Also called “keyloggers”</a:t>
            </a:r>
          </a:p>
          <a:p>
            <a:pPr marL="341313" indent="-341313">
              <a:spcAft>
                <a:spcPts val="1800"/>
              </a:spcAft>
            </a:pPr>
            <a:r>
              <a:rPr lang="en-US" sz="2800" smtClean="0"/>
              <a:t>Software-based keyloggers can be installed via worms or Trojan horses</a:t>
            </a:r>
          </a:p>
          <a:p>
            <a:pPr marL="341313" indent="-341313">
              <a:spcAft>
                <a:spcPts val="1800"/>
              </a:spcAft>
            </a:pPr>
            <a:r>
              <a:rPr lang="en-US" sz="2800" smtClean="0"/>
              <a:t>Record keystrokes and transmit them to the attacker</a:t>
            </a:r>
          </a:p>
          <a:p>
            <a:pPr marL="341313" indent="-341313">
              <a:spcAft>
                <a:spcPts val="1800"/>
              </a:spcAft>
            </a:pPr>
            <a:r>
              <a:rPr lang="en-US" sz="2800" smtClean="0"/>
              <a:t>Hardware-based keyloggers</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750" y="304800"/>
            <a:ext cx="8299450" cy="577850"/>
          </a:xfrm>
        </p:spPr>
        <p:txBody>
          <a:bodyPr/>
          <a:lstStyle/>
          <a:p>
            <a:r>
              <a:rPr lang="en-US" sz="3600" smtClean="0">
                <a:solidFill>
                  <a:schemeClr val="tx2"/>
                </a:solidFill>
              </a:rPr>
              <a:t>Malware: Spyware and Adware</a:t>
            </a:r>
          </a:p>
        </p:txBody>
      </p:sp>
      <p:sp>
        <p:nvSpPr>
          <p:cNvPr id="15363" name="Rectangle 3"/>
          <p:cNvSpPr>
            <a:spLocks noGrp="1" noChangeArrowheads="1"/>
          </p:cNvSpPr>
          <p:nvPr>
            <p:ph type="body" idx="1"/>
          </p:nvPr>
        </p:nvSpPr>
        <p:spPr>
          <a:xfrm>
            <a:off x="539750" y="1338263"/>
            <a:ext cx="8299450" cy="4052887"/>
          </a:xfrm>
        </p:spPr>
        <p:txBody>
          <a:bodyPr/>
          <a:lstStyle/>
          <a:p>
            <a:pPr marL="341313" indent="-341313">
              <a:spcAft>
                <a:spcPts val="1200"/>
              </a:spcAft>
            </a:pPr>
            <a:r>
              <a:rPr lang="en-US" sz="3200" smtClean="0"/>
              <a:t>Spyware</a:t>
            </a:r>
          </a:p>
          <a:p>
            <a:pPr marL="341313" indent="-341313">
              <a:spcAft>
                <a:spcPts val="1200"/>
              </a:spcAft>
            </a:pPr>
            <a:r>
              <a:rPr lang="en-US" sz="3200" smtClean="0"/>
              <a:t>Adware</a:t>
            </a:r>
          </a:p>
          <a:p>
            <a:pPr marL="341313" indent="-341313">
              <a:spcAft>
                <a:spcPts val="1200"/>
              </a:spcAft>
            </a:pPr>
            <a:r>
              <a:rPr lang="en-US" sz="3200" smtClean="0"/>
              <a:t>May be bundled together</a:t>
            </a:r>
          </a:p>
          <a:p>
            <a:pPr marL="341313" indent="-341313">
              <a:spcAft>
                <a:spcPts val="1200"/>
              </a:spcAft>
            </a:pPr>
            <a:r>
              <a:rPr lang="en-US" sz="3200" smtClean="0"/>
              <a:t>May be embedded in other programs</a:t>
            </a:r>
          </a:p>
          <a:p>
            <a:pPr marL="341313" indent="-341313">
              <a:spcAft>
                <a:spcPts val="1200"/>
              </a:spcAft>
            </a:pPr>
            <a:r>
              <a:rPr lang="en-US" sz="3200" smtClean="0"/>
              <a:t>May masquerade as antimalware product</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600" smtClean="0">
                <a:solidFill>
                  <a:schemeClr val="tx2"/>
                </a:solidFill>
              </a:rPr>
              <a:t>Malware: Rootkits</a:t>
            </a:r>
          </a:p>
        </p:txBody>
      </p:sp>
      <p:sp>
        <p:nvSpPr>
          <p:cNvPr id="16387" name="Rectangle 3"/>
          <p:cNvSpPr>
            <a:spLocks noGrp="1" noChangeArrowheads="1"/>
          </p:cNvSpPr>
          <p:nvPr>
            <p:ph type="body" idx="1"/>
          </p:nvPr>
        </p:nvSpPr>
        <p:spPr>
          <a:xfrm>
            <a:off x="539750" y="1295400"/>
            <a:ext cx="8299450" cy="4422775"/>
          </a:xfrm>
        </p:spPr>
        <p:txBody>
          <a:bodyPr/>
          <a:lstStyle/>
          <a:p>
            <a:pPr marL="341313" indent="-341313">
              <a:spcAft>
                <a:spcPts val="1800"/>
              </a:spcAft>
            </a:pPr>
            <a:r>
              <a:rPr lang="en-US" sz="2800" smtClean="0"/>
              <a:t>Codes that position themselves between the operating system kernel and hardware</a:t>
            </a:r>
          </a:p>
          <a:p>
            <a:pPr marL="341313" indent="-341313">
              <a:spcAft>
                <a:spcPts val="1800"/>
              </a:spcAft>
            </a:pPr>
            <a:r>
              <a:rPr lang="en-US" sz="2800" smtClean="0"/>
              <a:t>Allows attacker to gain root/administrative access to system</a:t>
            </a:r>
          </a:p>
          <a:p>
            <a:pPr marL="341313" indent="-341313">
              <a:spcAft>
                <a:spcPts val="1800"/>
              </a:spcAft>
            </a:pPr>
            <a:r>
              <a:rPr lang="en-US" sz="2800" smtClean="0"/>
              <a:t>Uses of rootkits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smtClean="0">
                <a:solidFill>
                  <a:schemeClr val="tx2"/>
                </a:solidFill>
              </a:rPr>
              <a:t>Malware: Logic Bombs</a:t>
            </a:r>
          </a:p>
        </p:txBody>
      </p:sp>
      <p:sp>
        <p:nvSpPr>
          <p:cNvPr id="17411" name="Rectangle 3"/>
          <p:cNvSpPr>
            <a:spLocks noGrp="1" noChangeArrowheads="1"/>
          </p:cNvSpPr>
          <p:nvPr>
            <p:ph type="body" idx="1"/>
          </p:nvPr>
        </p:nvSpPr>
        <p:spPr>
          <a:xfrm>
            <a:off x="539750" y="1069975"/>
            <a:ext cx="8299450" cy="4648200"/>
          </a:xfrm>
        </p:spPr>
        <p:txBody>
          <a:bodyPr/>
          <a:lstStyle/>
          <a:p>
            <a:pPr>
              <a:spcAft>
                <a:spcPts val="1800"/>
              </a:spcAft>
            </a:pPr>
            <a:r>
              <a:rPr lang="en-US" sz="2800" smtClean="0"/>
              <a:t>Malicious code that lies dormant until triggered</a:t>
            </a:r>
          </a:p>
          <a:p>
            <a:pPr>
              <a:spcAft>
                <a:spcPts val="1800"/>
              </a:spcAft>
            </a:pPr>
            <a:r>
              <a:rPr lang="en-US" sz="2800" smtClean="0"/>
              <a:t>Triggering events</a:t>
            </a:r>
          </a:p>
          <a:p>
            <a:pPr lvl="1">
              <a:spcAft>
                <a:spcPts val="1800"/>
              </a:spcAft>
            </a:pPr>
            <a:r>
              <a:rPr lang="en-US" sz="2400" smtClean="0"/>
              <a:t>Time and date</a:t>
            </a:r>
          </a:p>
          <a:p>
            <a:pPr lvl="1">
              <a:spcAft>
                <a:spcPts val="1800"/>
              </a:spcAft>
            </a:pPr>
            <a:r>
              <a:rPr lang="en-US" sz="2400" smtClean="0"/>
              <a:t>Program launch</a:t>
            </a:r>
          </a:p>
          <a:p>
            <a:pPr lvl="1">
              <a:spcAft>
                <a:spcPts val="1800"/>
              </a:spcAft>
            </a:pPr>
            <a:r>
              <a:rPr lang="en-US" sz="2400" smtClean="0"/>
              <a:t>Keyword</a:t>
            </a:r>
          </a:p>
          <a:p>
            <a:pPr lvl="1">
              <a:spcAft>
                <a:spcPts val="1800"/>
              </a:spcAft>
            </a:pPr>
            <a:r>
              <a:rPr lang="en-US" sz="2400" smtClean="0"/>
              <a:t>Accessing a URL</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73050" y="304800"/>
            <a:ext cx="8870950" cy="990600"/>
          </a:xfrm>
        </p:spPr>
        <p:txBody>
          <a:bodyPr/>
          <a:lstStyle/>
          <a:p>
            <a:r>
              <a:rPr lang="en-US" sz="3600" smtClean="0">
                <a:solidFill>
                  <a:schemeClr val="tx2"/>
                </a:solidFill>
              </a:rPr>
              <a:t>Malware: Backdoors and Trapdoors</a:t>
            </a:r>
          </a:p>
        </p:txBody>
      </p:sp>
      <p:sp>
        <p:nvSpPr>
          <p:cNvPr id="18435" name="Rectangle 3"/>
          <p:cNvSpPr>
            <a:spLocks noGrp="1" noChangeArrowheads="1"/>
          </p:cNvSpPr>
          <p:nvPr>
            <p:ph type="body" idx="1"/>
          </p:nvPr>
        </p:nvSpPr>
        <p:spPr>
          <a:xfrm>
            <a:off x="539750" y="1295400"/>
            <a:ext cx="8299450" cy="4422775"/>
          </a:xfrm>
        </p:spPr>
        <p:txBody>
          <a:bodyPr/>
          <a:lstStyle/>
          <a:p>
            <a:pPr marL="341313" indent="-341313">
              <a:spcAft>
                <a:spcPts val="1800"/>
              </a:spcAft>
            </a:pPr>
            <a:r>
              <a:rPr lang="en-US" sz="2800" smtClean="0"/>
              <a:t>Synonyms for the same type of malware</a:t>
            </a:r>
          </a:p>
          <a:p>
            <a:pPr marL="341313" indent="-341313">
              <a:spcAft>
                <a:spcPts val="1800"/>
              </a:spcAft>
            </a:pPr>
            <a:r>
              <a:rPr lang="en-US" sz="2800" smtClean="0"/>
              <a:t>Bypass normal authentication or security controls</a:t>
            </a:r>
          </a:p>
          <a:p>
            <a:pPr marL="341313" indent="-341313">
              <a:spcAft>
                <a:spcPts val="1800"/>
              </a:spcAft>
            </a:pPr>
            <a:r>
              <a:rPr lang="en-US" sz="2800" smtClean="0"/>
              <a:t>Benefits to the attacker</a:t>
            </a:r>
          </a:p>
          <a:p>
            <a:pPr marL="341313" indent="-341313">
              <a:spcAft>
                <a:spcPts val="1800"/>
              </a:spcAft>
            </a:pPr>
            <a:r>
              <a:rPr lang="en-US" sz="2800" smtClean="0"/>
              <a:t>Examples of backdoors and trapdoors</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200" smtClean="0">
                <a:solidFill>
                  <a:schemeClr val="tx2"/>
                </a:solidFill>
              </a:rPr>
              <a:t>Malware: </a:t>
            </a:r>
            <a:br>
              <a:rPr lang="en-US" sz="3200" smtClean="0">
                <a:solidFill>
                  <a:schemeClr val="tx2"/>
                </a:solidFill>
              </a:rPr>
            </a:br>
            <a:r>
              <a:rPr lang="en-US" sz="3200" smtClean="0">
                <a:solidFill>
                  <a:schemeClr val="tx2"/>
                </a:solidFill>
              </a:rPr>
              <a:t>URL Injectors and Browser Redirection</a:t>
            </a:r>
          </a:p>
        </p:txBody>
      </p:sp>
      <p:sp>
        <p:nvSpPr>
          <p:cNvPr id="19459" name="Rectangle 3"/>
          <p:cNvSpPr>
            <a:spLocks noGrp="1" noChangeArrowheads="1"/>
          </p:cNvSpPr>
          <p:nvPr>
            <p:ph type="body" idx="1"/>
          </p:nvPr>
        </p:nvSpPr>
        <p:spPr>
          <a:xfrm>
            <a:off x="676275" y="1460500"/>
            <a:ext cx="8299450" cy="4476750"/>
          </a:xfrm>
        </p:spPr>
        <p:txBody>
          <a:bodyPr/>
          <a:lstStyle/>
          <a:p>
            <a:pPr>
              <a:spcAft>
                <a:spcPts val="600"/>
              </a:spcAft>
            </a:pPr>
            <a:r>
              <a:rPr lang="en-US" sz="2800" smtClean="0"/>
              <a:t>Also called browser hijacking</a:t>
            </a:r>
          </a:p>
          <a:p>
            <a:pPr>
              <a:spcAft>
                <a:spcPts val="600"/>
              </a:spcAft>
            </a:pPr>
            <a:r>
              <a:rPr lang="en-US" sz="2800" smtClean="0"/>
              <a:t>Replace URLs with alternative addresses</a:t>
            </a:r>
          </a:p>
          <a:p>
            <a:pPr>
              <a:spcAft>
                <a:spcPts val="600"/>
              </a:spcAft>
            </a:pPr>
            <a:r>
              <a:rPr lang="en-US" sz="2800" smtClean="0"/>
              <a:t>Redirect browser to target Web sites</a:t>
            </a:r>
          </a:p>
          <a:p>
            <a:pPr>
              <a:spcAft>
                <a:spcPts val="600"/>
              </a:spcAft>
            </a:pPr>
            <a:r>
              <a:rPr lang="en-US" sz="2800" smtClean="0"/>
              <a:t>May also change browser home page</a:t>
            </a:r>
          </a:p>
          <a:p>
            <a:pPr>
              <a:spcAft>
                <a:spcPts val="600"/>
              </a:spcAft>
            </a:pPr>
            <a:r>
              <a:rPr lang="en-US" sz="2800" smtClean="0"/>
              <a:t>May prevent access to anti-malware Web sites</a:t>
            </a:r>
          </a:p>
          <a:p>
            <a:pPr>
              <a:spcAft>
                <a:spcPts val="600"/>
              </a:spcAft>
            </a:pPr>
            <a:r>
              <a:rPr lang="en-US" sz="2800" smtClean="0"/>
              <a:t>May inject entries into HOSTS file</a:t>
            </a:r>
          </a:p>
          <a:p>
            <a:pPr>
              <a:spcAft>
                <a:spcPts val="600"/>
              </a:spcAft>
            </a:pPr>
            <a:r>
              <a:rPr lang="en-US" sz="2800" smtClean="0"/>
              <a:t>Other malware may contain URL injector code</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600" smtClean="0">
                <a:solidFill>
                  <a:schemeClr val="tx2"/>
                </a:solidFill>
              </a:rPr>
              <a:t>Malware: Exploits</a:t>
            </a:r>
          </a:p>
        </p:txBody>
      </p:sp>
      <p:sp>
        <p:nvSpPr>
          <p:cNvPr id="20483" name="Rectangle 3"/>
          <p:cNvSpPr>
            <a:spLocks noGrp="1" noChangeArrowheads="1"/>
          </p:cNvSpPr>
          <p:nvPr>
            <p:ph type="body" idx="1"/>
          </p:nvPr>
        </p:nvSpPr>
        <p:spPr>
          <a:xfrm>
            <a:off x="539750" y="1295400"/>
            <a:ext cx="8299450" cy="2662238"/>
          </a:xfrm>
        </p:spPr>
        <p:txBody>
          <a:bodyPr/>
          <a:lstStyle/>
          <a:p>
            <a:pPr>
              <a:spcAft>
                <a:spcPts val="1800"/>
              </a:spcAft>
            </a:pPr>
            <a:r>
              <a:rPr lang="en-US" sz="2800" smtClean="0"/>
              <a:t>Take advantage of flaws or bugs in software</a:t>
            </a:r>
          </a:p>
          <a:p>
            <a:pPr>
              <a:spcAft>
                <a:spcPts val="1800"/>
              </a:spcAft>
            </a:pPr>
            <a:r>
              <a:rPr lang="en-US" sz="2800" smtClean="0"/>
              <a:t>Often embedded into other forms of malware</a:t>
            </a:r>
          </a:p>
          <a:p>
            <a:pPr>
              <a:spcAft>
                <a:spcPts val="1800"/>
              </a:spcAft>
            </a:pPr>
            <a:r>
              <a:rPr lang="en-US" sz="2800" smtClean="0"/>
              <a:t>May be stand-alone or part of hacker toolkits</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8300" y="304800"/>
            <a:ext cx="8216900" cy="557213"/>
          </a:xfrm>
        </p:spPr>
        <p:txBody>
          <a:bodyPr/>
          <a:lstStyle/>
          <a:p>
            <a:r>
              <a:rPr lang="en-US" sz="3600" smtClean="0">
                <a:solidFill>
                  <a:schemeClr val="tx2"/>
                </a:solidFill>
              </a:rPr>
              <a:t>Impact of Malware on Organizations</a:t>
            </a:r>
          </a:p>
        </p:txBody>
      </p:sp>
      <p:sp>
        <p:nvSpPr>
          <p:cNvPr id="24579" name="Rectangle 3"/>
          <p:cNvSpPr>
            <a:spLocks noGrp="1" noChangeArrowheads="1"/>
          </p:cNvSpPr>
          <p:nvPr>
            <p:ph type="body" idx="1"/>
          </p:nvPr>
        </p:nvSpPr>
        <p:spPr>
          <a:xfrm>
            <a:off x="539750" y="1296988"/>
            <a:ext cx="8299450" cy="4697412"/>
          </a:xfrm>
        </p:spPr>
        <p:txBody>
          <a:bodyPr/>
          <a:lstStyle/>
          <a:p>
            <a:pPr marL="341313" indent="-341313">
              <a:spcAft>
                <a:spcPts val="1800"/>
              </a:spcAft>
              <a:defRPr/>
            </a:pPr>
            <a:r>
              <a:rPr lang="en-US" sz="2800" smtClean="0"/>
              <a:t>Melissa Virus caused $80 million in damages in North America </a:t>
            </a:r>
          </a:p>
          <a:p>
            <a:pPr marL="341313" indent="-341313">
              <a:lnSpc>
                <a:spcPct val="80000"/>
              </a:lnSpc>
              <a:spcAft>
                <a:spcPts val="1800"/>
              </a:spcAft>
              <a:defRPr/>
            </a:pPr>
            <a:r>
              <a:rPr lang="en-US" sz="2800" smtClean="0"/>
              <a:t>SQL Slammer Virus</a:t>
            </a:r>
          </a:p>
          <a:p>
            <a:pPr marL="341313" indent="-341313">
              <a:lnSpc>
                <a:spcPct val="80000"/>
              </a:lnSpc>
              <a:spcAft>
                <a:spcPts val="1800"/>
              </a:spcAft>
              <a:defRPr/>
            </a:pPr>
            <a:r>
              <a:rPr lang="en-US" sz="2800" smtClean="0"/>
              <a:t>Code Red</a:t>
            </a:r>
          </a:p>
          <a:p>
            <a:pPr lvl="1">
              <a:lnSpc>
                <a:spcPct val="80000"/>
              </a:lnSpc>
              <a:defRPr/>
            </a:pPr>
            <a:endParaRPr lang="en-US" smtClean="0"/>
          </a:p>
          <a:p>
            <a:pPr>
              <a:lnSpc>
                <a:spcPct val="80000"/>
              </a:lnSpc>
              <a:defRPr/>
            </a:pPr>
            <a:endParaRPr lang="en-US" sz="110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600" smtClean="0"/>
              <a:t>Class Agenda 1</a:t>
            </a:r>
          </a:p>
        </p:txBody>
      </p:sp>
      <p:sp>
        <p:nvSpPr>
          <p:cNvPr id="4099" name="Content Placeholder 2"/>
          <p:cNvSpPr>
            <a:spLocks noGrp="1"/>
          </p:cNvSpPr>
          <p:nvPr>
            <p:ph idx="1"/>
          </p:nvPr>
        </p:nvSpPr>
        <p:spPr/>
        <p:txBody>
          <a:bodyPr/>
          <a:lstStyle/>
          <a:p>
            <a:r>
              <a:rPr lang="en-US" sz="2800" smtClean="0"/>
              <a:t>Learning Objectives</a:t>
            </a:r>
          </a:p>
          <a:p>
            <a:r>
              <a:rPr lang="en-US" sz="2800" smtClean="0"/>
              <a:t>Discussion of Project</a:t>
            </a:r>
          </a:p>
          <a:p>
            <a:r>
              <a:rPr lang="en-US" sz="2800" smtClean="0"/>
              <a:t>Lesson Presentation and Discussions.</a:t>
            </a:r>
          </a:p>
          <a:p>
            <a:r>
              <a:rPr lang="en-US" sz="2800" smtClean="0"/>
              <a:t>Discussion on Assignments.</a:t>
            </a:r>
          </a:p>
          <a:p>
            <a:r>
              <a:rPr lang="en-US" sz="2800" smtClean="0"/>
              <a:t>Discussion on Lab Activities.</a:t>
            </a:r>
          </a:p>
          <a:p>
            <a:r>
              <a:rPr lang="en-US" sz="2800" smtClean="0"/>
              <a:t>Break Times. 10 Minutes break in every 1 Hour.</a:t>
            </a:r>
          </a:p>
          <a:p>
            <a:r>
              <a:rPr lang="en-US" sz="2800" smtClean="0"/>
              <a:t>Note: Submit all Assignment and labs due today</a:t>
            </a:r>
            <a:r>
              <a:rPr lang="en-US" sz="3200" smtClean="0"/>
              <a:t>.</a:t>
            </a:r>
          </a:p>
          <a:p>
            <a:endParaRPr lang="en-US" sz="3200" smtClean="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600" smtClean="0">
                <a:solidFill>
                  <a:schemeClr val="tx2"/>
                </a:solidFill>
              </a:rPr>
              <a:t>Application Vulnerabilities</a:t>
            </a:r>
          </a:p>
        </p:txBody>
      </p:sp>
      <p:sp>
        <p:nvSpPr>
          <p:cNvPr id="22531" name="Rectangle 3"/>
          <p:cNvSpPr>
            <a:spLocks noGrp="1" noChangeArrowheads="1"/>
          </p:cNvSpPr>
          <p:nvPr>
            <p:ph type="body" idx="1"/>
          </p:nvPr>
        </p:nvSpPr>
        <p:spPr>
          <a:xfrm>
            <a:off x="758825" y="1295400"/>
            <a:ext cx="5929313" cy="4422775"/>
          </a:xfrm>
        </p:spPr>
        <p:txBody>
          <a:bodyPr/>
          <a:lstStyle/>
          <a:p>
            <a:pPr marL="341313" indent="-341313">
              <a:lnSpc>
                <a:spcPct val="90000"/>
              </a:lnSpc>
              <a:spcAft>
                <a:spcPts val="1800"/>
              </a:spcAft>
            </a:pPr>
            <a:r>
              <a:rPr lang="en-US" sz="2800" smtClean="0"/>
              <a:t>Buffer overflow</a:t>
            </a:r>
          </a:p>
          <a:p>
            <a:pPr marL="341313" indent="-341313">
              <a:lnSpc>
                <a:spcPct val="90000"/>
              </a:lnSpc>
              <a:spcAft>
                <a:spcPts val="1800"/>
              </a:spcAft>
            </a:pPr>
            <a:r>
              <a:rPr lang="en-US" sz="2800" smtClean="0"/>
              <a:t>SQL Injection</a:t>
            </a:r>
          </a:p>
          <a:p>
            <a:pPr marL="341313" indent="-341313">
              <a:lnSpc>
                <a:spcPct val="90000"/>
              </a:lnSpc>
              <a:spcAft>
                <a:spcPts val="1800"/>
              </a:spcAft>
            </a:pPr>
            <a:r>
              <a:rPr lang="en-US" sz="2800" smtClean="0"/>
              <a:t>Cross-site scripting (XSS)</a:t>
            </a:r>
          </a:p>
          <a:p>
            <a:pPr marL="341313" indent="-341313">
              <a:lnSpc>
                <a:spcPct val="90000"/>
              </a:lnSpc>
              <a:spcAft>
                <a:spcPts val="1800"/>
              </a:spcAft>
            </a:pPr>
            <a:r>
              <a:rPr lang="en-US" sz="2800" smtClean="0"/>
              <a:t>Cached credentials</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63513" y="304800"/>
            <a:ext cx="8839200" cy="990600"/>
          </a:xfrm>
        </p:spPr>
        <p:txBody>
          <a:bodyPr/>
          <a:lstStyle/>
          <a:p>
            <a:r>
              <a:rPr lang="en-US" sz="3600" smtClean="0">
                <a:solidFill>
                  <a:schemeClr val="tx2"/>
                </a:solidFill>
              </a:rPr>
              <a:t>Mitigating Application Vulnerabilities</a:t>
            </a:r>
          </a:p>
        </p:txBody>
      </p:sp>
      <p:sp>
        <p:nvSpPr>
          <p:cNvPr id="26627" name="Rectangle 3"/>
          <p:cNvSpPr>
            <a:spLocks noGrp="1" noChangeArrowheads="1"/>
          </p:cNvSpPr>
          <p:nvPr>
            <p:ph type="body" idx="1"/>
          </p:nvPr>
        </p:nvSpPr>
        <p:spPr>
          <a:xfrm>
            <a:off x="539750" y="1295400"/>
            <a:ext cx="8299450" cy="4189413"/>
          </a:xfrm>
        </p:spPr>
        <p:txBody>
          <a:bodyPr/>
          <a:lstStyle/>
          <a:p>
            <a:pPr marL="341313" indent="-341313">
              <a:spcAft>
                <a:spcPts val="1800"/>
              </a:spcAft>
              <a:defRPr/>
            </a:pPr>
            <a:r>
              <a:rPr lang="en-US" sz="2800" smtClean="0"/>
              <a:t>In-House Coding</a:t>
            </a:r>
          </a:p>
          <a:p>
            <a:pPr marL="341313" indent="-341313">
              <a:spcAft>
                <a:spcPts val="1800"/>
              </a:spcAft>
              <a:defRPr/>
            </a:pPr>
            <a:r>
              <a:rPr lang="en-US" sz="2800" smtClean="0"/>
              <a:t>Operating systems or applications</a:t>
            </a:r>
          </a:p>
          <a:p>
            <a:pPr marL="341313" indent="-341313">
              <a:spcAft>
                <a:spcPts val="1800"/>
              </a:spcAft>
              <a:defRPr/>
            </a:pPr>
            <a:r>
              <a:rPr lang="en-US" sz="2800" smtClean="0"/>
              <a:t>Vulnerability scanning</a:t>
            </a:r>
          </a:p>
          <a:p>
            <a:pPr marL="341313" indent="-341313">
              <a:spcAft>
                <a:spcPts val="1800"/>
              </a:spcAft>
              <a:defRPr/>
            </a:pPr>
            <a:r>
              <a:rPr lang="en-US" sz="2800" smtClean="0"/>
              <a:t>Open Web Application Security Project (OWASP)  for Web application security</a:t>
            </a:r>
          </a:p>
          <a:p>
            <a:pPr lvl="2">
              <a:defRPr/>
            </a:pPr>
            <a:endParaRPr lang="en-US" smtClean="0"/>
          </a:p>
          <a:p>
            <a:pPr>
              <a:defRPr/>
            </a:pPr>
            <a:endParaRPr lang="en-US" smtClean="0"/>
          </a:p>
          <a:p>
            <a:pPr>
              <a:defRPr/>
            </a:pPr>
            <a:endParaRPr lang="en-US"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600" smtClean="0">
                <a:solidFill>
                  <a:schemeClr val="tx2"/>
                </a:solidFill>
              </a:rPr>
              <a:t>Port Scanning</a:t>
            </a:r>
          </a:p>
        </p:txBody>
      </p:sp>
      <p:graphicFrame>
        <p:nvGraphicFramePr>
          <p:cNvPr id="5" name="Table 4"/>
          <p:cNvGraphicFramePr>
            <a:graphicFrameLocks noGrp="1"/>
          </p:cNvGraphicFramePr>
          <p:nvPr/>
        </p:nvGraphicFramePr>
        <p:xfrm>
          <a:off x="593725" y="1027113"/>
          <a:ext cx="7915275" cy="4559300"/>
        </p:xfrm>
        <a:graphic>
          <a:graphicData uri="http://schemas.openxmlformats.org/drawingml/2006/table">
            <a:tbl>
              <a:tblPr firstRow="1" bandRow="1">
                <a:tableStyleId>{5C22544A-7EE6-4342-B048-85BDC9FD1C3A}</a:tableStyleId>
              </a:tblPr>
              <a:tblGrid>
                <a:gridCol w="3957638"/>
                <a:gridCol w="3957638"/>
              </a:tblGrid>
              <a:tr h="747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smtClean="0"/>
                        <a:t>Mechanics</a:t>
                      </a:r>
                      <a:endParaRPr lang="en-US" sz="3200" b="1" dirty="0" smtClean="0"/>
                    </a:p>
                  </a:txBody>
                  <a:tcPr marL="91444" marR="91444" marT="45725" marB="45725" anchor="ctr"/>
                </a:tc>
                <a:tc>
                  <a:txBody>
                    <a:bodyPr/>
                    <a:lstStyle/>
                    <a:p>
                      <a:pPr algn="ctr"/>
                      <a:r>
                        <a:rPr lang="en-US" sz="3200" dirty="0" smtClean="0"/>
                        <a:t>Uses</a:t>
                      </a:r>
                      <a:endParaRPr lang="en-US" sz="3200" dirty="0"/>
                    </a:p>
                  </a:txBody>
                  <a:tcPr marL="91444" marR="91444" marT="45725" marB="45725" anchor="ctr"/>
                </a:tc>
              </a:tr>
              <a:tr h="3812118">
                <a:tc>
                  <a:txBody>
                    <a:bodyPr/>
                    <a:lstStyle/>
                    <a:p>
                      <a:pPr marL="233363" marR="0" lvl="0" indent="-233363" algn="l" defTabSz="914400" rtl="0" eaLnBrk="0" fontAlgn="base" latinLnBrk="0" hangingPunct="0">
                        <a:lnSpc>
                          <a:spcPct val="90000"/>
                        </a:lnSpc>
                        <a:spcBef>
                          <a:spcPct val="20000"/>
                        </a:spcBef>
                        <a:spcAft>
                          <a:spcPts val="600"/>
                        </a:spcAft>
                        <a:buClr>
                          <a:srgbClr val="ED6E2E"/>
                        </a:buClr>
                        <a:buSzTx/>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TCP or UDP packets are sent to ports on a system</a:t>
                      </a:r>
                    </a:p>
                    <a:p>
                      <a:pPr marL="233363" marR="0" lvl="0" indent="-233363" algn="l" defTabSz="914400" rtl="0" eaLnBrk="0" fontAlgn="base" latinLnBrk="0" hangingPunct="0">
                        <a:lnSpc>
                          <a:spcPct val="90000"/>
                        </a:lnSpc>
                        <a:spcBef>
                          <a:spcPct val="20000"/>
                        </a:spcBef>
                        <a:spcAft>
                          <a:spcPts val="600"/>
                        </a:spcAft>
                        <a:buClr>
                          <a:srgbClr val="ED6E2E"/>
                        </a:buClr>
                        <a:buSzTx/>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Scanning performed on single IP address or IP address range</a:t>
                      </a:r>
                    </a:p>
                    <a:p>
                      <a:pPr marL="233363" marR="0" lvl="0" indent="-233363" algn="l" defTabSz="914400" rtl="0" eaLnBrk="0" fontAlgn="base" latinLnBrk="0" hangingPunct="0">
                        <a:lnSpc>
                          <a:spcPct val="90000"/>
                        </a:lnSpc>
                        <a:spcBef>
                          <a:spcPct val="20000"/>
                        </a:spcBef>
                        <a:spcAft>
                          <a:spcPts val="600"/>
                        </a:spcAft>
                        <a:buClr>
                          <a:srgbClr val="ED6E2E"/>
                        </a:buClr>
                        <a:buSzTx/>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Open ports can verify:</a:t>
                      </a:r>
                      <a:endParaRPr kumimoji="0" lang="en-US" sz="2400" b="0" i="0" u="none" strike="noStrike" kern="0" cap="none" spc="0" normalizeH="0" baseline="0" noProof="0" dirty="0" smtClean="0">
                        <a:ln>
                          <a:noFill/>
                        </a:ln>
                        <a:solidFill>
                          <a:srgbClr val="000000"/>
                        </a:solidFill>
                        <a:effectLst/>
                        <a:uLnTx/>
                        <a:uFillTx/>
                        <a:latin typeface="+mn-lt"/>
                      </a:endParaRPr>
                    </a:p>
                    <a:p>
                      <a:pPr marL="233363" marR="0" lvl="0" indent="-233363" algn="l" defTabSz="914400" rtl="0" eaLnBrk="0" fontAlgn="base" latinLnBrk="0" hangingPunct="0">
                        <a:lnSpc>
                          <a:spcPct val="90000"/>
                        </a:lnSpc>
                        <a:spcBef>
                          <a:spcPct val="20000"/>
                        </a:spcBef>
                        <a:spcAft>
                          <a:spcPts val="600"/>
                        </a:spcAft>
                        <a:buClr>
                          <a:srgbClr val="ED6E2E"/>
                        </a:buClr>
                        <a:buSzTx/>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Indicators of open ports</a:t>
                      </a:r>
                    </a:p>
                    <a:p>
                      <a:pPr marL="233363" marR="0" lvl="0" indent="-233363" algn="l" defTabSz="914400" rtl="0" eaLnBrk="0" fontAlgn="base" latinLnBrk="0" hangingPunct="0">
                        <a:lnSpc>
                          <a:spcPct val="90000"/>
                        </a:lnSpc>
                        <a:spcBef>
                          <a:spcPct val="20000"/>
                        </a:spcBef>
                        <a:spcAft>
                          <a:spcPts val="600"/>
                        </a:spcAft>
                        <a:buClr>
                          <a:srgbClr val="ED6E2E"/>
                        </a:buClr>
                        <a:buSzTx/>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Noticeable and detectable</a:t>
                      </a:r>
                    </a:p>
                    <a:p>
                      <a:pPr>
                        <a:spcAft>
                          <a:spcPts val="600"/>
                        </a:spcAft>
                      </a:pPr>
                      <a:endParaRPr lang="en-US" sz="2400" dirty="0"/>
                    </a:p>
                  </a:txBody>
                  <a:tcPr marL="91444" marR="91444" marT="45725" marB="45725"/>
                </a:tc>
                <a:tc>
                  <a:txBody>
                    <a:bodyPr/>
                    <a:lstStyle/>
                    <a:p>
                      <a:pPr marL="233363" marR="0" lvl="0" indent="-233363" algn="l" defTabSz="914400" rtl="0" eaLnBrk="0" fontAlgn="base" latinLnBrk="0" hangingPunct="0">
                        <a:lnSpc>
                          <a:spcPct val="90000"/>
                        </a:lnSpc>
                        <a:spcBef>
                          <a:spcPct val="20000"/>
                        </a:spcBef>
                        <a:spcAft>
                          <a:spcPts val="600"/>
                        </a:spcAft>
                        <a:buClr>
                          <a:srgbClr val="ED6E2E"/>
                        </a:buClr>
                        <a:buSzTx/>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Useful to both hackers and security professionals</a:t>
                      </a:r>
                    </a:p>
                    <a:p>
                      <a:pPr marL="233363" marR="0" lvl="0" indent="-233363" algn="l" defTabSz="914400" rtl="0" eaLnBrk="0" fontAlgn="base" latinLnBrk="0" hangingPunct="0">
                        <a:lnSpc>
                          <a:spcPct val="90000"/>
                        </a:lnSpc>
                        <a:spcBef>
                          <a:spcPct val="20000"/>
                        </a:spcBef>
                        <a:spcAft>
                          <a:spcPts val="600"/>
                        </a:spcAft>
                        <a:buClr>
                          <a:srgbClr val="ED6E2E"/>
                        </a:buClr>
                        <a:buSzTx/>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Hackers</a:t>
                      </a:r>
                    </a:p>
                    <a:p>
                      <a:pPr marL="233363" marR="0" lvl="0" indent="-233363" algn="l" defTabSz="914400" rtl="0" eaLnBrk="0" fontAlgn="base" latinLnBrk="0" hangingPunct="0">
                        <a:lnSpc>
                          <a:spcPct val="90000"/>
                        </a:lnSpc>
                        <a:spcBef>
                          <a:spcPct val="20000"/>
                        </a:spcBef>
                        <a:spcAft>
                          <a:spcPts val="600"/>
                        </a:spcAft>
                        <a:buClr>
                          <a:srgbClr val="ED6E2E"/>
                        </a:buClr>
                        <a:buSzTx/>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Security Professionals</a:t>
                      </a:r>
                    </a:p>
                    <a:p>
                      <a:endParaRPr lang="en-US" sz="2400" dirty="0"/>
                    </a:p>
                  </a:txBody>
                  <a:tcPr marL="91444" marR="91444" marT="45725" marB="45725"/>
                </a:tc>
              </a:tr>
            </a:tbl>
          </a:graphicData>
        </a:graphic>
      </p:graphicFrame>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457200" y="1752600"/>
            <a:ext cx="8001000" cy="3127375"/>
          </a:xfrm>
        </p:spPr>
        <p:txBody>
          <a:bodyPr/>
          <a:lstStyle/>
          <a:p>
            <a:pPr algn="ctr"/>
            <a:r>
              <a:rPr lang="en-US" sz="4000" smtClean="0">
                <a:solidFill>
                  <a:schemeClr val="tx1"/>
                </a:solidFill>
              </a:rPr>
              <a:t/>
            </a:r>
            <a:br>
              <a:rPr lang="en-US" sz="4000" smtClean="0">
                <a:solidFill>
                  <a:schemeClr val="tx1"/>
                </a:solidFill>
              </a:rPr>
            </a:br>
            <a:r>
              <a:rPr lang="en-US" sz="4000" smtClean="0">
                <a:solidFill>
                  <a:schemeClr val="tx1"/>
                </a:solidFill>
              </a:rPr>
              <a:t>EXPLORE: PROCESS</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9750" y="304800"/>
            <a:ext cx="8299450" cy="768350"/>
          </a:xfrm>
        </p:spPr>
        <p:txBody>
          <a:bodyPr/>
          <a:lstStyle/>
          <a:p>
            <a:r>
              <a:rPr lang="en-US" sz="3600" smtClean="0">
                <a:solidFill>
                  <a:schemeClr val="tx2"/>
                </a:solidFill>
              </a:rPr>
              <a:t>What is Risk?</a:t>
            </a:r>
          </a:p>
        </p:txBody>
      </p:sp>
      <p:sp>
        <p:nvSpPr>
          <p:cNvPr id="26627" name="Content Placeholder 2"/>
          <p:cNvSpPr>
            <a:spLocks noGrp="1"/>
          </p:cNvSpPr>
          <p:nvPr>
            <p:ph idx="1"/>
          </p:nvPr>
        </p:nvSpPr>
        <p:spPr>
          <a:xfrm>
            <a:off x="539750" y="1073150"/>
            <a:ext cx="8299450" cy="4648200"/>
          </a:xfrm>
        </p:spPr>
        <p:txBody>
          <a:bodyPr/>
          <a:lstStyle/>
          <a:p>
            <a:pPr marL="341313" indent="-341313"/>
            <a:r>
              <a:rPr lang="en-US" sz="3200" smtClean="0"/>
              <a:t>Risk has several meanings</a:t>
            </a:r>
          </a:p>
          <a:p>
            <a:pPr marL="742950" lvl="1" indent="-285750"/>
            <a:r>
              <a:rPr lang="en-US" sz="2800" smtClean="0"/>
              <a:t>Danger</a:t>
            </a:r>
          </a:p>
          <a:p>
            <a:pPr marL="742950" lvl="1" indent="-285750"/>
            <a:r>
              <a:rPr lang="en-US" sz="2800" smtClean="0"/>
              <a:t>Consequences</a:t>
            </a:r>
          </a:p>
          <a:p>
            <a:pPr marL="742950" lvl="1" indent="-285750"/>
            <a:r>
              <a:rPr lang="en-US" sz="2800" smtClean="0"/>
              <a:t>Likelihood or probability</a:t>
            </a:r>
          </a:p>
          <a:p>
            <a:pPr marL="341313" indent="-341313">
              <a:spcBef>
                <a:spcPts val="2400"/>
              </a:spcBef>
            </a:pPr>
            <a:r>
              <a:rPr lang="en-US" sz="3200" smtClean="0"/>
              <a:t>Definition of risk in formal risk assessment</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600" smtClean="0">
                <a:solidFill>
                  <a:schemeClr val="tx2"/>
                </a:solidFill>
              </a:rPr>
              <a:t>Risk Assessment Methodology</a:t>
            </a:r>
          </a:p>
        </p:txBody>
      </p:sp>
      <p:sp>
        <p:nvSpPr>
          <p:cNvPr id="30723" name="Rectangle 3"/>
          <p:cNvSpPr>
            <a:spLocks noGrp="1" noChangeArrowheads="1"/>
          </p:cNvSpPr>
          <p:nvPr>
            <p:ph type="body" idx="1"/>
          </p:nvPr>
        </p:nvSpPr>
        <p:spPr>
          <a:xfrm>
            <a:off x="539750" y="1069975"/>
            <a:ext cx="8299450" cy="4648200"/>
          </a:xfrm>
        </p:spPr>
        <p:txBody>
          <a:bodyPr/>
          <a:lstStyle/>
          <a:p>
            <a:pPr marL="341313" indent="-341313">
              <a:spcAft>
                <a:spcPts val="1800"/>
              </a:spcAft>
              <a:defRPr/>
            </a:pPr>
            <a:r>
              <a:rPr lang="en-US" sz="2800" smtClean="0"/>
              <a:t>Identification</a:t>
            </a:r>
          </a:p>
          <a:p>
            <a:pPr marL="341313" indent="-341313">
              <a:spcAft>
                <a:spcPts val="1800"/>
              </a:spcAft>
              <a:defRPr/>
            </a:pPr>
            <a:r>
              <a:rPr lang="en-US" sz="2800" smtClean="0"/>
              <a:t>Analysis</a:t>
            </a:r>
          </a:p>
          <a:p>
            <a:pPr marL="341313" indent="-341313">
              <a:spcAft>
                <a:spcPts val="1800"/>
              </a:spcAft>
              <a:defRPr/>
            </a:pPr>
            <a:r>
              <a:rPr lang="en-US" sz="2800" smtClean="0"/>
              <a:t>Determine risk for each threat-vulnerability pair</a:t>
            </a:r>
          </a:p>
          <a:p>
            <a:pPr marL="341313" indent="-341313">
              <a:spcAft>
                <a:spcPts val="1800"/>
              </a:spcAft>
              <a:defRPr/>
            </a:pPr>
            <a:r>
              <a:rPr lang="en-US" sz="2800" smtClean="0"/>
              <a:t>Prioritize mitigation efforts</a:t>
            </a:r>
          </a:p>
          <a:p>
            <a:pPr>
              <a:defRPr/>
            </a:pPr>
            <a:endParaRPr lang="en-US" smtClean="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smtClean="0">
                <a:solidFill>
                  <a:schemeClr val="tx2"/>
                </a:solidFill>
              </a:rPr>
              <a:t>Measuring Risk</a:t>
            </a:r>
          </a:p>
        </p:txBody>
      </p:sp>
      <p:sp>
        <p:nvSpPr>
          <p:cNvPr id="28675" name="Rectangle 3"/>
          <p:cNvSpPr>
            <a:spLocks noGrp="1" noChangeArrowheads="1"/>
          </p:cNvSpPr>
          <p:nvPr>
            <p:ph type="body" idx="1"/>
          </p:nvPr>
        </p:nvSpPr>
        <p:spPr>
          <a:xfrm>
            <a:off x="846138" y="1069975"/>
            <a:ext cx="7151687" cy="4648200"/>
          </a:xfrm>
        </p:spPr>
        <p:txBody>
          <a:bodyPr/>
          <a:lstStyle/>
          <a:p>
            <a:pPr marL="341313" indent="-341313">
              <a:spcAft>
                <a:spcPts val="1800"/>
              </a:spcAft>
            </a:pPr>
            <a:r>
              <a:rPr lang="en-US" sz="2800" smtClean="0"/>
              <a:t>Risk = Impact x Likelihood</a:t>
            </a:r>
          </a:p>
          <a:p>
            <a:pPr marL="795338" lvl="1" indent="-341313">
              <a:spcAft>
                <a:spcPts val="1800"/>
              </a:spcAft>
            </a:pPr>
            <a:r>
              <a:rPr lang="en-US" sz="2600" smtClean="0"/>
              <a:t>Impact: The consequence of a successful exploitation of a vulnerability</a:t>
            </a:r>
          </a:p>
          <a:p>
            <a:pPr marL="795338" lvl="1" indent="-341313">
              <a:spcAft>
                <a:spcPts val="1800"/>
              </a:spcAft>
            </a:pPr>
            <a:r>
              <a:rPr lang="en-US" sz="2600" smtClean="0"/>
              <a:t>Likelihood: How probable is it that an impact will occur?</a:t>
            </a:r>
          </a:p>
          <a:p>
            <a:pPr marL="341313" indent="-341313">
              <a:spcAft>
                <a:spcPts val="1800"/>
              </a:spcAft>
            </a:pPr>
            <a:r>
              <a:rPr lang="en-US" sz="2800" smtClean="0"/>
              <a:t>Risk can be measured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600" smtClean="0">
                <a:solidFill>
                  <a:schemeClr val="tx2"/>
                </a:solidFill>
              </a:rPr>
              <a:t>Risk Matrix</a:t>
            </a:r>
          </a:p>
        </p:txBody>
      </p:sp>
      <p:graphicFrame>
        <p:nvGraphicFramePr>
          <p:cNvPr id="13316" name="Group 4"/>
          <p:cNvGraphicFramePr>
            <a:graphicFrameLocks noGrp="1"/>
          </p:cNvGraphicFramePr>
          <p:nvPr>
            <p:ph idx="1"/>
          </p:nvPr>
        </p:nvGraphicFramePr>
        <p:xfrm>
          <a:off x="0" y="873125"/>
          <a:ext cx="8497888" cy="4648200"/>
        </p:xfrm>
        <a:graphic>
          <a:graphicData uri="http://schemas.openxmlformats.org/drawingml/2006/table">
            <a:tbl>
              <a:tblPr/>
              <a:tblGrid>
                <a:gridCol w="1700228"/>
                <a:gridCol w="1698602"/>
                <a:gridCol w="1700228"/>
                <a:gridCol w="1698601"/>
                <a:gridCol w="1700228"/>
              </a:tblGrid>
              <a:tr h="1106488">
                <a:tc rowSpan="2" gridSpan="2">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endParaRPr kumimoji="0" lang="en-US" sz="2400" b="1" i="0" u="none" strike="noStrike" cap="none" normalizeH="0" baseline="0" dirty="0" smtClean="0">
                        <a:ln>
                          <a:noFill/>
                        </a:ln>
                        <a:solidFill>
                          <a:schemeClr val="tx1"/>
                        </a:solidFill>
                        <a:effectLst/>
                        <a:latin typeface="Calibri" pitchFamily="34" charset="0"/>
                      </a:endParaRPr>
                    </a:p>
                  </a:txBody>
                  <a:tcPr marL="91439" marR="91439" anchor="ctr" horzOverflow="overflow">
                    <a:lnL cap="flat">
                      <a:noFill/>
                    </a:lnL>
                    <a:lnR>
                      <a:noFill/>
                    </a:lnR>
                    <a:lnT cap="flat">
                      <a:noFill/>
                    </a:lnT>
                    <a:lnB>
                      <a:noFill/>
                    </a:lnB>
                    <a:lnTlToBr>
                      <a:noFill/>
                    </a:lnTlToBr>
                    <a:lnBlToTr>
                      <a:noFill/>
                    </a:lnBlToTr>
                    <a:noFill/>
                  </a:tcPr>
                </a:tc>
                <a:tc rowSpan="2" hMerge="1">
                  <a:txBody>
                    <a:bodyPr/>
                    <a:lstStyle/>
                    <a:p>
                      <a:endParaRPr lang="en-US"/>
                    </a:p>
                  </a:txBody>
                  <a:tcPr/>
                </a:tc>
                <a:tc gridSpan="3">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Likelihood</a:t>
                      </a:r>
                    </a:p>
                  </a:txBody>
                  <a:tcPr marL="91439" marR="91439"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r>
              <a:tr h="885825">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Low</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Medium</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High</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85825">
                <a:tc rowSpan="3">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Impact</a:t>
                      </a:r>
                    </a:p>
                  </a:txBody>
                  <a:tcPr marL="91439" marR="91439"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Low</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Low</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Low</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Medium</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884238">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Medium</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Low</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Medium</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bg1"/>
                          </a:solidFill>
                          <a:effectLst/>
                          <a:latin typeface="Calibri" pitchFamily="34" charset="0"/>
                        </a:rPr>
                        <a:t>High</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r>
              <a:tr h="885825">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High</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tx1"/>
                          </a:solidFill>
                          <a:effectLst/>
                          <a:latin typeface="Calibri" pitchFamily="34" charset="0"/>
                        </a:rPr>
                        <a:t>Medium</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bg1"/>
                          </a:solidFill>
                          <a:effectLst/>
                          <a:latin typeface="Calibri" pitchFamily="34" charset="0"/>
                        </a:rPr>
                        <a:t>High</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2400" b="1" i="0" u="none" strike="noStrike" cap="none" normalizeH="0" baseline="0" dirty="0" smtClean="0">
                          <a:ln>
                            <a:noFill/>
                          </a:ln>
                          <a:solidFill>
                            <a:schemeClr val="bg1"/>
                          </a:solidFill>
                          <a:effectLst/>
                          <a:latin typeface="Calibri" pitchFamily="34" charset="0"/>
                        </a:rPr>
                        <a:t>Critical</a:t>
                      </a:r>
                    </a:p>
                  </a:txBody>
                  <a:tcPr marL="91439" marR="914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80808"/>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457200" y="1752600"/>
            <a:ext cx="8001000" cy="3127375"/>
          </a:xfrm>
        </p:spPr>
        <p:txBody>
          <a:bodyPr/>
          <a:lstStyle/>
          <a:p>
            <a:pPr algn="ctr"/>
            <a:r>
              <a:rPr lang="en-US" sz="4000" smtClean="0">
                <a:solidFill>
                  <a:schemeClr val="tx1"/>
                </a:solidFill>
              </a:rPr>
              <a:t/>
            </a:r>
            <a:br>
              <a:rPr lang="en-US" sz="4000" smtClean="0">
                <a:solidFill>
                  <a:schemeClr val="tx1"/>
                </a:solidFill>
              </a:rPr>
            </a:br>
            <a:r>
              <a:rPr lang="en-US" sz="4000" smtClean="0">
                <a:solidFill>
                  <a:schemeClr val="tx1"/>
                </a:solidFill>
              </a:rPr>
              <a:t>EXPLORE: ROLES</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95288" y="277813"/>
            <a:ext cx="8134350" cy="746125"/>
          </a:xfrm>
        </p:spPr>
        <p:txBody>
          <a:bodyPr/>
          <a:lstStyle/>
          <a:p>
            <a:r>
              <a:rPr lang="en-US" sz="3200" smtClean="0">
                <a:solidFill>
                  <a:schemeClr val="tx2"/>
                </a:solidFill>
              </a:rPr>
              <a:t>The Hacking Process: Reconnaissance</a:t>
            </a:r>
          </a:p>
        </p:txBody>
      </p:sp>
      <p:graphicFrame>
        <p:nvGraphicFramePr>
          <p:cNvPr id="31747" name="Object 13"/>
          <p:cNvGraphicFramePr>
            <a:graphicFrameLocks noChangeAspect="1"/>
          </p:cNvGraphicFramePr>
          <p:nvPr>
            <p:ph sz="half" idx="2"/>
          </p:nvPr>
        </p:nvGraphicFramePr>
        <p:xfrm>
          <a:off x="2652713" y="1023938"/>
          <a:ext cx="3921125" cy="4648200"/>
        </p:xfrm>
        <a:graphic>
          <a:graphicData uri="http://schemas.openxmlformats.org/presentationml/2006/ole">
            <mc:AlternateContent xmlns:mc="http://schemas.openxmlformats.org/markup-compatibility/2006">
              <mc:Choice xmlns:v="urn:schemas-microsoft-com:vml" Requires="v">
                <p:oleObj spid="_x0000_s31748" name="Visio" r:id="rId4" imgW="3087079" imgH="3658500" progId="Visio.Drawing.11">
                  <p:embed/>
                </p:oleObj>
              </mc:Choice>
              <mc:Fallback>
                <p:oleObj name="Visio" r:id="rId4" imgW="3087079" imgH="3658500" progId="Visio.Drawing.11">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2713" y="1023938"/>
                        <a:ext cx="3921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smtClean="0"/>
              <a:t>Class Agenda 2</a:t>
            </a:r>
          </a:p>
        </p:txBody>
      </p:sp>
      <p:sp>
        <p:nvSpPr>
          <p:cNvPr id="3" name="Content Placeholder 2"/>
          <p:cNvSpPr>
            <a:spLocks noGrp="1"/>
          </p:cNvSpPr>
          <p:nvPr>
            <p:ph idx="1"/>
          </p:nvPr>
        </p:nvSpPr>
        <p:spPr/>
        <p:txBody>
          <a:bodyPr/>
          <a:lstStyle/>
          <a:p>
            <a:pPr>
              <a:defRPr/>
            </a:pPr>
            <a:r>
              <a:rPr lang="en-US" sz="3200" dirty="0" smtClean="0"/>
              <a:t>Theory: Network </a:t>
            </a:r>
            <a:r>
              <a:rPr lang="en-US" sz="3200" dirty="0"/>
              <a:t>Security </a:t>
            </a:r>
            <a:r>
              <a:rPr lang="en-US" sz="3200" dirty="0" smtClean="0"/>
              <a:t>Threats </a:t>
            </a:r>
          </a:p>
          <a:p>
            <a:pPr marL="0" indent="0">
              <a:buFont typeface="Wingdings" pitchFamily="92" charset="2"/>
              <a:buNone/>
              <a:defRPr/>
            </a:pPr>
            <a:r>
              <a:rPr lang="en-US" sz="3200" dirty="0" smtClean="0"/>
              <a:t>  ( </a:t>
            </a:r>
            <a:r>
              <a:rPr lang="en-US" sz="3200" dirty="0"/>
              <a:t>6:00pm -8:00pm) </a:t>
            </a:r>
            <a:endParaRPr lang="en-US" sz="3200" dirty="0" smtClean="0"/>
          </a:p>
          <a:p>
            <a:pPr>
              <a:defRPr/>
            </a:pPr>
            <a:r>
              <a:rPr lang="en-US" sz="3200" dirty="0" smtClean="0"/>
              <a:t>Lab: </a:t>
            </a:r>
            <a:r>
              <a:rPr lang="en-US" sz="3200" dirty="0"/>
              <a:t>Network Discovery &amp; Security Scanning Using </a:t>
            </a:r>
            <a:r>
              <a:rPr lang="en-US" sz="3200" dirty="0" err="1"/>
              <a:t>ZenMap</a:t>
            </a:r>
            <a:r>
              <a:rPr lang="en-US" sz="3200" dirty="0"/>
              <a:t> GUI </a:t>
            </a:r>
            <a:r>
              <a:rPr lang="en-US" sz="3200" dirty="0" smtClean="0"/>
              <a:t>(</a:t>
            </a:r>
            <a:r>
              <a:rPr lang="en-US" sz="3200" dirty="0" err="1" smtClean="0"/>
              <a:t>Nmap</a:t>
            </a:r>
            <a:r>
              <a:rPr lang="en-US" sz="3200" dirty="0" smtClean="0"/>
              <a:t>) </a:t>
            </a:r>
            <a:r>
              <a:rPr lang="it-IT" sz="3200" dirty="0" smtClean="0"/>
              <a:t>(8:15pm to 11:00pm)</a:t>
            </a:r>
          </a:p>
          <a:p>
            <a:pPr marL="0" indent="0">
              <a:buFont typeface="Wingdings" pitchFamily="92" charset="2"/>
              <a:buNone/>
              <a:defRPr/>
            </a:pPr>
            <a:endParaRPr lang="it-IT" dirty="0" smtClean="0"/>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200" smtClean="0">
                <a:solidFill>
                  <a:schemeClr val="tx2"/>
                </a:solidFill>
              </a:rPr>
              <a:t>The Hacking Process: Scanning</a:t>
            </a:r>
          </a:p>
        </p:txBody>
      </p:sp>
      <p:graphicFrame>
        <p:nvGraphicFramePr>
          <p:cNvPr id="32771" name="Object 8"/>
          <p:cNvGraphicFramePr>
            <a:graphicFrameLocks noChangeAspect="1"/>
          </p:cNvGraphicFramePr>
          <p:nvPr>
            <p:ph sz="half" idx="2"/>
          </p:nvPr>
        </p:nvGraphicFramePr>
        <p:xfrm>
          <a:off x="2738438" y="1092200"/>
          <a:ext cx="3922712" cy="4648200"/>
        </p:xfrm>
        <a:graphic>
          <a:graphicData uri="http://schemas.openxmlformats.org/presentationml/2006/ole">
            <mc:AlternateContent xmlns:mc="http://schemas.openxmlformats.org/markup-compatibility/2006">
              <mc:Choice xmlns:v="urn:schemas-microsoft-com:vml" Requires="v">
                <p:oleObj spid="_x0000_s32772" name="Visio" r:id="rId4" imgW="3087079" imgH="3658500" progId="Visio.Drawing.11">
                  <p:embed/>
                </p:oleObj>
              </mc:Choice>
              <mc:Fallback>
                <p:oleObj name="Visio" r:id="rId4" imgW="3087079" imgH="3658500" progId="Visio.Drawing.11">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8438" y="1092200"/>
                        <a:ext cx="3922712"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xfrm>
            <a:off x="477838" y="304800"/>
            <a:ext cx="8215312" cy="760413"/>
          </a:xfrm>
        </p:spPr>
        <p:txBody>
          <a:bodyPr/>
          <a:lstStyle/>
          <a:p>
            <a:r>
              <a:rPr lang="en-US" sz="3200" smtClean="0">
                <a:solidFill>
                  <a:schemeClr val="tx2"/>
                </a:solidFill>
              </a:rPr>
              <a:t>The Hacking Process: Enumeration</a:t>
            </a:r>
          </a:p>
        </p:txBody>
      </p:sp>
      <p:graphicFrame>
        <p:nvGraphicFramePr>
          <p:cNvPr id="33795" name="Object 11"/>
          <p:cNvGraphicFramePr>
            <a:graphicFrameLocks noChangeAspect="1"/>
          </p:cNvGraphicFramePr>
          <p:nvPr>
            <p:ph sz="half" idx="2"/>
          </p:nvPr>
        </p:nvGraphicFramePr>
        <p:xfrm>
          <a:off x="2738438" y="1185863"/>
          <a:ext cx="3922712" cy="4648200"/>
        </p:xfrm>
        <a:graphic>
          <a:graphicData uri="http://schemas.openxmlformats.org/presentationml/2006/ole">
            <mc:AlternateContent xmlns:mc="http://schemas.openxmlformats.org/markup-compatibility/2006">
              <mc:Choice xmlns:v="urn:schemas-microsoft-com:vml" Requires="v">
                <p:oleObj spid="_x0000_s33796" name="Visio" r:id="rId4" imgW="3087079" imgH="3658500" progId="Visio.Drawing.11">
                  <p:embed/>
                </p:oleObj>
              </mc:Choice>
              <mc:Fallback>
                <p:oleObj name="Visio" r:id="rId4" imgW="3087079" imgH="3658500" progId="Visio.Drawing.11">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8438" y="1185863"/>
                        <a:ext cx="3922712"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smtClean="0">
                <a:solidFill>
                  <a:schemeClr val="tx2"/>
                </a:solidFill>
              </a:rPr>
              <a:t>The Hacking Process: Attacking</a:t>
            </a:r>
          </a:p>
        </p:txBody>
      </p:sp>
      <p:graphicFrame>
        <p:nvGraphicFramePr>
          <p:cNvPr id="34819" name="Object 6"/>
          <p:cNvGraphicFramePr>
            <a:graphicFrameLocks noChangeAspect="1"/>
          </p:cNvGraphicFramePr>
          <p:nvPr>
            <p:ph sz="half" idx="2"/>
          </p:nvPr>
        </p:nvGraphicFramePr>
        <p:xfrm>
          <a:off x="2328863" y="1295400"/>
          <a:ext cx="3922712" cy="4648200"/>
        </p:xfrm>
        <a:graphic>
          <a:graphicData uri="http://schemas.openxmlformats.org/presentationml/2006/ole">
            <mc:AlternateContent xmlns:mc="http://schemas.openxmlformats.org/markup-compatibility/2006">
              <mc:Choice xmlns:v="urn:schemas-microsoft-com:vml" Requires="v">
                <p:oleObj spid="_x0000_s34820" name="Visio" r:id="rId4" imgW="3087079" imgH="3658500" progId="Visio.Drawing.11">
                  <p:embed/>
                </p:oleObj>
              </mc:Choice>
              <mc:Fallback>
                <p:oleObj name="Visio" r:id="rId4" imgW="3087079" imgH="3658500" progId="Visio.Drawing.11">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8863" y="1295400"/>
                        <a:ext cx="3922712"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44575" y="304800"/>
            <a:ext cx="6721475" cy="990600"/>
          </a:xfrm>
        </p:spPr>
        <p:txBody>
          <a:bodyPr/>
          <a:lstStyle/>
          <a:p>
            <a:r>
              <a:rPr lang="en-US" sz="3200" smtClean="0">
                <a:solidFill>
                  <a:schemeClr val="tx2"/>
                </a:solidFill>
              </a:rPr>
              <a:t>The Hacking Process: </a:t>
            </a:r>
            <a:br>
              <a:rPr lang="en-US" sz="3200" smtClean="0">
                <a:solidFill>
                  <a:schemeClr val="tx2"/>
                </a:solidFill>
              </a:rPr>
            </a:br>
            <a:r>
              <a:rPr lang="en-US" sz="3200" smtClean="0">
                <a:solidFill>
                  <a:schemeClr val="tx2"/>
                </a:solidFill>
              </a:rPr>
              <a:t>Post-Attack Activities</a:t>
            </a:r>
          </a:p>
        </p:txBody>
      </p:sp>
      <p:graphicFrame>
        <p:nvGraphicFramePr>
          <p:cNvPr id="35843" name="Object 6"/>
          <p:cNvGraphicFramePr>
            <a:graphicFrameLocks noChangeAspect="1"/>
          </p:cNvGraphicFramePr>
          <p:nvPr>
            <p:ph sz="half" idx="2"/>
          </p:nvPr>
        </p:nvGraphicFramePr>
        <p:xfrm>
          <a:off x="2606675" y="1473200"/>
          <a:ext cx="3922713" cy="4648200"/>
        </p:xfrm>
        <a:graphic>
          <a:graphicData uri="http://schemas.openxmlformats.org/presentationml/2006/ole">
            <mc:AlternateContent xmlns:mc="http://schemas.openxmlformats.org/markup-compatibility/2006">
              <mc:Choice xmlns:v="urn:schemas-microsoft-com:vml" Requires="v">
                <p:oleObj spid="_x0000_s35844" name="Visio" r:id="rId4" imgW="3087079" imgH="3658500" progId="Visio.Drawing.11">
                  <p:embed/>
                </p:oleObj>
              </mc:Choice>
              <mc:Fallback>
                <p:oleObj name="Visio" r:id="rId4" imgW="3087079" imgH="3658500" progId="Visio.Drawing.11">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6675" y="1473200"/>
                        <a:ext cx="392271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200" smtClean="0">
                <a:solidFill>
                  <a:schemeClr val="tx2"/>
                </a:solidFill>
              </a:rPr>
              <a:t>The Hacking Process: Fall Back Attacks</a:t>
            </a:r>
          </a:p>
        </p:txBody>
      </p:sp>
      <p:graphicFrame>
        <p:nvGraphicFramePr>
          <p:cNvPr id="36867" name="Object 8"/>
          <p:cNvGraphicFramePr>
            <a:graphicFrameLocks noChangeAspect="1"/>
          </p:cNvGraphicFramePr>
          <p:nvPr>
            <p:ph sz="half" idx="2"/>
          </p:nvPr>
        </p:nvGraphicFramePr>
        <p:xfrm>
          <a:off x="3148013" y="1295400"/>
          <a:ext cx="3922712" cy="4648200"/>
        </p:xfrm>
        <a:graphic>
          <a:graphicData uri="http://schemas.openxmlformats.org/presentationml/2006/ole">
            <mc:AlternateContent xmlns:mc="http://schemas.openxmlformats.org/markup-compatibility/2006">
              <mc:Choice xmlns:v="urn:schemas-microsoft-com:vml" Requires="v">
                <p:oleObj spid="_x0000_s36868" name="Visio" r:id="rId4" imgW="3087079" imgH="3658500" progId="Visio.Drawing.11">
                  <p:embed/>
                </p:oleObj>
              </mc:Choice>
              <mc:Fallback>
                <p:oleObj name="Visio" r:id="rId4" imgW="3087079" imgH="3658500" progId="Visio.Drawing.11">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8013" y="1295400"/>
                        <a:ext cx="3922712"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600" smtClean="0">
                <a:solidFill>
                  <a:schemeClr val="tx2"/>
                </a:solidFill>
              </a:rPr>
              <a:t>Social Engineering Basics</a:t>
            </a:r>
          </a:p>
        </p:txBody>
      </p:sp>
      <p:sp>
        <p:nvSpPr>
          <p:cNvPr id="34819" name="Rectangle 3"/>
          <p:cNvSpPr>
            <a:spLocks noGrp="1" noChangeArrowheads="1"/>
          </p:cNvSpPr>
          <p:nvPr>
            <p:ph type="body" idx="1"/>
          </p:nvPr>
        </p:nvSpPr>
        <p:spPr>
          <a:xfrm>
            <a:off x="539750" y="1247775"/>
            <a:ext cx="8299450" cy="4087813"/>
          </a:xfrm>
        </p:spPr>
        <p:txBody>
          <a:bodyPr/>
          <a:lstStyle/>
          <a:p>
            <a:pPr marL="341313" indent="-341313">
              <a:spcAft>
                <a:spcPts val="1800"/>
              </a:spcAft>
              <a:defRPr/>
            </a:pPr>
            <a:r>
              <a:rPr lang="en-US" sz="2800" smtClean="0"/>
              <a:t>“Hacking” people instead of systems</a:t>
            </a:r>
          </a:p>
          <a:p>
            <a:pPr marL="341313" indent="-341313">
              <a:spcAft>
                <a:spcPts val="1800"/>
              </a:spcAft>
              <a:defRPr/>
            </a:pPr>
            <a:r>
              <a:rPr lang="en-US" sz="2800" smtClean="0"/>
              <a:t>Conducing research or reconnaissance to identify appropriate targets</a:t>
            </a:r>
          </a:p>
          <a:p>
            <a:pPr marL="341313" indent="-341313">
              <a:spcAft>
                <a:spcPts val="1800"/>
              </a:spcAft>
              <a:defRPr/>
            </a:pPr>
            <a:r>
              <a:rPr lang="en-US" sz="2800" smtClean="0"/>
              <a:t>Communication methods</a:t>
            </a:r>
          </a:p>
          <a:p>
            <a:pPr marL="341313" indent="-341313">
              <a:spcAft>
                <a:spcPts val="1800"/>
              </a:spcAft>
              <a:defRPr/>
            </a:pPr>
            <a:r>
              <a:rPr lang="en-US" sz="2800" smtClean="0"/>
              <a:t>Manipulating targets</a:t>
            </a:r>
          </a:p>
          <a:p>
            <a:pPr>
              <a:defRPr/>
            </a:pPr>
            <a:endParaRPr lang="en-US" smtClean="0"/>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9750" y="468313"/>
            <a:ext cx="8299450" cy="847725"/>
          </a:xfrm>
        </p:spPr>
        <p:txBody>
          <a:bodyPr/>
          <a:lstStyle/>
          <a:p>
            <a:r>
              <a:rPr lang="en-US" sz="3600" smtClean="0">
                <a:solidFill>
                  <a:schemeClr val="tx2"/>
                </a:solidFill>
              </a:rPr>
              <a:t>Social Engineering Techniques</a:t>
            </a:r>
          </a:p>
        </p:txBody>
      </p:sp>
      <p:sp>
        <p:nvSpPr>
          <p:cNvPr id="35843" name="Rectangle 3"/>
          <p:cNvSpPr>
            <a:spLocks noGrp="1" noChangeArrowheads="1"/>
          </p:cNvSpPr>
          <p:nvPr>
            <p:ph type="body" idx="1"/>
          </p:nvPr>
        </p:nvSpPr>
        <p:spPr>
          <a:xfrm>
            <a:off x="758825" y="1316038"/>
            <a:ext cx="7280275" cy="3638550"/>
          </a:xfrm>
        </p:spPr>
        <p:txBody>
          <a:bodyPr/>
          <a:lstStyle/>
          <a:p>
            <a:pPr marL="341313" indent="-341313">
              <a:spcAft>
                <a:spcPts val="1800"/>
              </a:spcAft>
              <a:defRPr/>
            </a:pPr>
            <a:r>
              <a:rPr lang="en-US" sz="2800" smtClean="0"/>
              <a:t>Methods for conducting research</a:t>
            </a:r>
          </a:p>
          <a:p>
            <a:pPr marL="341313" indent="-341313">
              <a:spcAft>
                <a:spcPts val="1800"/>
              </a:spcAft>
              <a:defRPr/>
            </a:pPr>
            <a:r>
              <a:rPr lang="en-US" sz="2800" smtClean="0"/>
              <a:t>Building relationships with targets then exploiting them</a:t>
            </a:r>
          </a:p>
          <a:p>
            <a:pPr marL="341313" indent="-341313">
              <a:spcAft>
                <a:spcPts val="1800"/>
              </a:spcAft>
              <a:defRPr/>
            </a:pPr>
            <a:r>
              <a:rPr lang="en-US" sz="2800" smtClean="0"/>
              <a:t>Impersonating</a:t>
            </a:r>
          </a:p>
          <a:p>
            <a:pPr marL="341313" indent="-341313">
              <a:spcAft>
                <a:spcPts val="1800"/>
              </a:spcAft>
              <a:defRPr/>
            </a:pPr>
            <a:r>
              <a:rPr lang="en-US" sz="2800" smtClean="0"/>
              <a:t>Reciprocity or a favor for a favor</a:t>
            </a:r>
          </a:p>
          <a:p>
            <a:pPr>
              <a:defRPr/>
            </a:pPr>
            <a:endParaRPr lang="en-US" smtClean="0"/>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z="3200" smtClean="0">
                <a:solidFill>
                  <a:schemeClr val="tx2"/>
                </a:solidFill>
              </a:rPr>
              <a:t>Seven Domains of a Typical IT Infrastructure</a:t>
            </a:r>
          </a:p>
        </p:txBody>
      </p:sp>
      <p:pic>
        <p:nvPicPr>
          <p:cNvPr id="39939" name="Picture 10" descr="ITT_7_Domains_grayscal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6163" y="1314450"/>
            <a:ext cx="7212012"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3600" smtClean="0">
                <a:solidFill>
                  <a:schemeClr val="tx2"/>
                </a:solidFill>
              </a:rPr>
              <a:t>Definitions Review</a:t>
            </a:r>
          </a:p>
        </p:txBody>
      </p:sp>
      <p:sp>
        <p:nvSpPr>
          <p:cNvPr id="40963" name="Rectangle 3"/>
          <p:cNvSpPr>
            <a:spLocks noGrp="1" noChangeArrowheads="1"/>
          </p:cNvSpPr>
          <p:nvPr>
            <p:ph type="body" idx="1"/>
          </p:nvPr>
        </p:nvSpPr>
        <p:spPr>
          <a:xfrm>
            <a:off x="1468438" y="1295400"/>
            <a:ext cx="3662362" cy="4648200"/>
          </a:xfrm>
        </p:spPr>
        <p:txBody>
          <a:bodyPr/>
          <a:lstStyle/>
          <a:p>
            <a:pPr marL="341313" indent="-341313">
              <a:spcAft>
                <a:spcPts val="2400"/>
              </a:spcAft>
            </a:pPr>
            <a:r>
              <a:rPr lang="en-US" sz="2800" smtClean="0"/>
              <a:t>Risk</a:t>
            </a:r>
          </a:p>
          <a:p>
            <a:pPr marL="341313" indent="-341313">
              <a:spcAft>
                <a:spcPts val="2400"/>
              </a:spcAft>
            </a:pPr>
            <a:r>
              <a:rPr lang="en-US" sz="2800" smtClean="0"/>
              <a:t>Threat</a:t>
            </a:r>
          </a:p>
          <a:p>
            <a:pPr marL="341313" indent="-341313">
              <a:spcAft>
                <a:spcPts val="2400"/>
              </a:spcAft>
            </a:pPr>
            <a:r>
              <a:rPr lang="en-US" sz="2800" smtClean="0"/>
              <a:t>Vulnerability</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ctr"/>
            <a:r>
              <a:rPr lang="en-US" sz="3600" smtClean="0"/>
              <a:t>Unit 3 Class Activities</a:t>
            </a:r>
          </a:p>
        </p:txBody>
      </p:sp>
      <p:sp>
        <p:nvSpPr>
          <p:cNvPr id="3" name="Content Placeholder 2"/>
          <p:cNvSpPr>
            <a:spLocks noGrp="1"/>
          </p:cNvSpPr>
          <p:nvPr>
            <p:ph idx="1"/>
          </p:nvPr>
        </p:nvSpPr>
        <p:spPr/>
        <p:txBody>
          <a:bodyPr/>
          <a:lstStyle/>
          <a:p>
            <a:pPr>
              <a:defRPr/>
            </a:pPr>
            <a:r>
              <a:rPr lang="en-US" sz="3200" dirty="0" smtClean="0"/>
              <a:t>Discussion 3.1:  Social Engineering Defense Issues</a:t>
            </a:r>
          </a:p>
          <a:p>
            <a:pPr marL="0" indent="0">
              <a:buFont typeface="Wingdings" pitchFamily="92" charset="2"/>
              <a:buNone/>
              <a:defRPr/>
            </a:pPr>
            <a:endParaRPr lang="en-US" sz="3200" dirty="0" smtClean="0"/>
          </a:p>
          <a:p>
            <a:pPr>
              <a:defRPr/>
            </a:pPr>
            <a:r>
              <a:rPr lang="en-US" sz="3200" smtClean="0"/>
              <a:t>Lab </a:t>
            </a:r>
            <a:r>
              <a:rPr lang="en-US" sz="3200" smtClean="0"/>
              <a:t>3.2: </a:t>
            </a:r>
            <a:r>
              <a:rPr lang="en-US" sz="3200" dirty="0"/>
              <a:t>Configuring a </a:t>
            </a:r>
            <a:r>
              <a:rPr lang="en-US" sz="3200" dirty="0" err="1"/>
              <a:t>pfSense</a:t>
            </a:r>
            <a:r>
              <a:rPr lang="en-US" sz="3200" dirty="0"/>
              <a:t> Firewall on the Client</a:t>
            </a:r>
            <a:endParaRPr lang="en-US" sz="4000"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sz="3200" smtClean="0"/>
              <a:t>Reading</a:t>
            </a:r>
          </a:p>
        </p:txBody>
      </p:sp>
      <p:sp>
        <p:nvSpPr>
          <p:cNvPr id="3" name="Content Placeholder 2"/>
          <p:cNvSpPr>
            <a:spLocks noGrp="1"/>
          </p:cNvSpPr>
          <p:nvPr>
            <p:ph idx="1"/>
          </p:nvPr>
        </p:nvSpPr>
        <p:spPr/>
        <p:txBody>
          <a:bodyPr/>
          <a:lstStyle/>
          <a:p>
            <a:pPr>
              <a:defRPr/>
            </a:pPr>
            <a:r>
              <a:rPr lang="en-US" sz="2400" dirty="0"/>
              <a:t>Stewart, Chapter 4. “Network Security Threats and Issues”</a:t>
            </a:r>
          </a:p>
          <a:p>
            <a:pPr>
              <a:defRPr/>
            </a:pPr>
            <a:r>
              <a:rPr lang="en-US" sz="2400" dirty="0"/>
              <a:t>NIST SP 800-30: Risk Management Guide for Information Technology Systems</a:t>
            </a:r>
            <a:br>
              <a:rPr lang="en-US" sz="2400" dirty="0"/>
            </a:br>
            <a:r>
              <a:rPr lang="en-US" sz="2400" dirty="0"/>
              <a:t>(</a:t>
            </a:r>
            <a:r>
              <a:rPr lang="en-US" sz="2400" dirty="0">
                <a:hlinkClick r:id="rId2"/>
              </a:rPr>
              <a:t>http://csrc.nist.gov/publications/nistpubs/800-30/sp800-30.pdf</a:t>
            </a:r>
            <a:r>
              <a:rPr lang="en-US" sz="2400" dirty="0" smtClean="0"/>
              <a:t>)</a:t>
            </a:r>
          </a:p>
          <a:p>
            <a:pPr>
              <a:defRPr/>
            </a:pPr>
            <a:r>
              <a:rPr lang="en-US" sz="2400" dirty="0" smtClean="0"/>
              <a:t>Other Website:</a:t>
            </a:r>
            <a:r>
              <a:rPr lang="en-US" sz="2400" b="1" dirty="0"/>
              <a:t> </a:t>
            </a:r>
            <a:r>
              <a:rPr lang="en-US" sz="2400" dirty="0"/>
              <a:t>CWE/SANS TOP 25 Most Dangerous Software </a:t>
            </a:r>
            <a:r>
              <a:rPr lang="en-US" sz="2400" dirty="0" smtClean="0"/>
              <a:t>Errors</a:t>
            </a:r>
            <a:endParaRPr lang="en-US" sz="2400" dirty="0"/>
          </a:p>
          <a:p>
            <a:pPr marL="0" indent="0">
              <a:buFont typeface="Wingdings" pitchFamily="92" charset="2"/>
              <a:buNone/>
              <a:defRPr/>
            </a:pPr>
            <a:r>
              <a:rPr lang="en-US" sz="2400" dirty="0" smtClean="0"/>
              <a:t>   </a:t>
            </a:r>
            <a:r>
              <a:rPr lang="en-US" sz="2400" dirty="0" smtClean="0">
                <a:hlinkClick r:id="rId3"/>
              </a:rPr>
              <a:t>https</a:t>
            </a:r>
            <a:r>
              <a:rPr lang="en-US" sz="2400" dirty="0">
                <a:hlinkClick r:id="rId3"/>
              </a:rPr>
              <a:t>://www.sans.org/top25-software-errors</a:t>
            </a:r>
            <a:r>
              <a:rPr lang="en-US" sz="2400" dirty="0" smtClean="0">
                <a:hlinkClick r:id="rId3"/>
              </a:rPr>
              <a:t>/</a:t>
            </a:r>
            <a:endParaRPr lang="en-US" sz="2400" dirty="0" smtClean="0"/>
          </a:p>
          <a:p>
            <a:pPr marL="0" indent="0">
              <a:buFont typeface="Wingdings" pitchFamily="92" charset="2"/>
              <a:buNone/>
              <a:defRPr/>
            </a:pPr>
            <a:endParaRPr lang="en-US" sz="2400" dirty="0"/>
          </a:p>
          <a:p>
            <a:pPr>
              <a:defRPr/>
            </a:pPr>
            <a:endParaRPr lang="en-US"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539750" y="390525"/>
            <a:ext cx="8299450" cy="990600"/>
          </a:xfrm>
        </p:spPr>
        <p:txBody>
          <a:bodyPr/>
          <a:lstStyle/>
          <a:p>
            <a:r>
              <a:rPr lang="en-US" sz="3600" smtClean="0"/>
              <a:t>Learning Objective</a:t>
            </a:r>
          </a:p>
        </p:txBody>
      </p:sp>
      <p:sp>
        <p:nvSpPr>
          <p:cNvPr id="7171" name="Content Placeholder 4"/>
          <p:cNvSpPr>
            <a:spLocks noGrp="1"/>
          </p:cNvSpPr>
          <p:nvPr>
            <p:ph idx="1"/>
          </p:nvPr>
        </p:nvSpPr>
        <p:spPr>
          <a:xfrm>
            <a:off x="539750" y="1214438"/>
            <a:ext cx="8299450" cy="4648200"/>
          </a:xfrm>
        </p:spPr>
        <p:txBody>
          <a:bodyPr/>
          <a:lstStyle/>
          <a:p>
            <a:pPr marL="341313" indent="-341313"/>
            <a:r>
              <a:rPr lang="en-US" sz="2800" smtClean="0"/>
              <a:t>Recognize the impact that malicious exploits and attacks have on network security</a:t>
            </a:r>
            <a:endParaRPr lang="en-US" sz="3200" smtClean="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539750" y="447675"/>
            <a:ext cx="8299450" cy="576263"/>
          </a:xfrm>
        </p:spPr>
        <p:txBody>
          <a:bodyPr/>
          <a:lstStyle/>
          <a:p>
            <a:r>
              <a:rPr lang="en-US" sz="3600" smtClean="0"/>
              <a:t>Key Concepts</a:t>
            </a:r>
          </a:p>
        </p:txBody>
      </p:sp>
      <p:sp>
        <p:nvSpPr>
          <p:cNvPr id="12291" name="Content Placeholder 4"/>
          <p:cNvSpPr>
            <a:spLocks noGrp="1"/>
          </p:cNvSpPr>
          <p:nvPr>
            <p:ph idx="1"/>
          </p:nvPr>
        </p:nvSpPr>
        <p:spPr/>
        <p:txBody>
          <a:bodyPr/>
          <a:lstStyle/>
          <a:p>
            <a:pPr marL="341313" indent="-341313">
              <a:defRPr/>
            </a:pPr>
            <a:r>
              <a:rPr lang="en-US" sz="2800" smtClean="0"/>
              <a:t>What are you protecting and from whom?</a:t>
            </a:r>
          </a:p>
          <a:p>
            <a:pPr marL="341313" indent="-341313">
              <a:defRPr/>
            </a:pPr>
            <a:r>
              <a:rPr lang="en-US" sz="2800" smtClean="0"/>
              <a:t>Intellectual property and privacy data</a:t>
            </a:r>
          </a:p>
          <a:p>
            <a:pPr marL="341313" indent="-341313">
              <a:defRPr/>
            </a:pPr>
            <a:r>
              <a:rPr lang="en-US" sz="2800" smtClean="0"/>
              <a:t>Risk assessment for network infrastructure</a:t>
            </a:r>
          </a:p>
          <a:p>
            <a:pPr marL="341313" indent="-341313">
              <a:defRPr/>
            </a:pPr>
            <a:r>
              <a:rPr lang="en-US" sz="2800" smtClean="0"/>
              <a:t>Wired and wireless network infrastructure risks, threats, and vulnerabilities</a:t>
            </a:r>
          </a:p>
          <a:p>
            <a:pPr marL="341313" indent="-341313">
              <a:defRPr/>
            </a:pPr>
            <a:r>
              <a:rPr lang="en-US" sz="2800" smtClean="0"/>
              <a:t>Common network hacking tools, applications, exploits, and attacks</a:t>
            </a:r>
          </a:p>
          <a:p>
            <a:pPr marL="341313" indent="-341313">
              <a:defRPr/>
            </a:pPr>
            <a:r>
              <a:rPr lang="en-US" sz="2800" smtClean="0"/>
              <a:t>Social engineering practices and their impact on network security efforts</a:t>
            </a:r>
          </a:p>
          <a:p>
            <a:pPr>
              <a:buFont typeface="Wingdings" pitchFamily="92" charset="2"/>
              <a:buNone/>
              <a:defRPr/>
            </a:pPr>
            <a:endParaRPr lang="en-US" sz="2400" smtClean="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457200" y="1752600"/>
            <a:ext cx="8001000" cy="3127375"/>
          </a:xfrm>
        </p:spPr>
        <p:txBody>
          <a:bodyPr/>
          <a:lstStyle/>
          <a:p>
            <a:pPr algn="ctr"/>
            <a:r>
              <a:rPr lang="en-US" sz="4000" smtClean="0">
                <a:solidFill>
                  <a:schemeClr val="tx1"/>
                </a:solidFill>
              </a:rPr>
              <a:t/>
            </a:r>
            <a:br>
              <a:rPr lang="en-US" sz="4000" smtClean="0">
                <a:solidFill>
                  <a:schemeClr val="tx1"/>
                </a:solidFill>
              </a:rPr>
            </a:br>
            <a:r>
              <a:rPr lang="en-US" sz="4000" smtClean="0">
                <a:solidFill>
                  <a:schemeClr val="tx1"/>
                </a:solidFill>
              </a:rPr>
              <a:t>EXPLORE: CONCEPTS</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750" y="304800"/>
            <a:ext cx="8299450" cy="731838"/>
          </a:xfrm>
        </p:spPr>
        <p:txBody>
          <a:bodyPr/>
          <a:lstStyle/>
          <a:p>
            <a:r>
              <a:rPr lang="en-US" sz="3600" smtClean="0">
                <a:solidFill>
                  <a:schemeClr val="tx2"/>
                </a:solidFill>
              </a:rPr>
              <a:t>Malware ~ Malacious Code</a:t>
            </a:r>
          </a:p>
        </p:txBody>
      </p:sp>
      <p:sp>
        <p:nvSpPr>
          <p:cNvPr id="10243" name="Rectangle 3"/>
          <p:cNvSpPr>
            <a:spLocks noGrp="1" noChangeArrowheads="1"/>
          </p:cNvSpPr>
          <p:nvPr>
            <p:ph type="body" idx="1"/>
          </p:nvPr>
        </p:nvSpPr>
        <p:spPr>
          <a:xfrm>
            <a:off x="1063625" y="1160463"/>
            <a:ext cx="5937250" cy="4584700"/>
          </a:xfrm>
        </p:spPr>
        <p:txBody>
          <a:bodyPr/>
          <a:lstStyle/>
          <a:p>
            <a:pPr marL="341313" indent="-341313"/>
            <a:r>
              <a:rPr lang="en-US" sz="2800" smtClean="0"/>
              <a:t>Distribution Methods</a:t>
            </a:r>
          </a:p>
          <a:p>
            <a:pPr lvl="1">
              <a:spcBef>
                <a:spcPct val="0"/>
              </a:spcBef>
            </a:pPr>
            <a:r>
              <a:rPr lang="en-US" sz="2400" smtClean="0"/>
              <a:t>Software downloads</a:t>
            </a:r>
          </a:p>
          <a:p>
            <a:pPr lvl="1">
              <a:spcBef>
                <a:spcPct val="0"/>
              </a:spcBef>
            </a:pPr>
            <a:r>
              <a:rPr lang="en-US" sz="2400" smtClean="0"/>
              <a:t>E-mail</a:t>
            </a:r>
          </a:p>
          <a:p>
            <a:pPr lvl="1">
              <a:spcBef>
                <a:spcPct val="0"/>
              </a:spcBef>
            </a:pPr>
            <a:r>
              <a:rPr lang="en-US" sz="2400" smtClean="0"/>
              <a:t>Malicious web sites</a:t>
            </a:r>
          </a:p>
          <a:p>
            <a:pPr lvl="1">
              <a:spcBef>
                <a:spcPct val="0"/>
              </a:spcBef>
            </a:pPr>
            <a:r>
              <a:rPr lang="en-US" sz="2400" smtClean="0"/>
              <a:t>File transfer</a:t>
            </a:r>
          </a:p>
          <a:p>
            <a:pPr lvl="1">
              <a:spcBef>
                <a:spcPct val="0"/>
              </a:spcBef>
            </a:pPr>
            <a:r>
              <a:rPr lang="en-US" sz="2400" smtClean="0"/>
              <a:t>Flaws in software</a:t>
            </a:r>
          </a:p>
          <a:p>
            <a:pPr marL="341313" indent="-341313"/>
            <a:r>
              <a:rPr lang="en-US" sz="2800" smtClean="0"/>
              <a:t>Effects of Malware</a:t>
            </a:r>
          </a:p>
          <a:p>
            <a:pPr lvl="1">
              <a:spcBef>
                <a:spcPct val="0"/>
              </a:spcBef>
            </a:pPr>
            <a:r>
              <a:rPr lang="en-US" sz="2400" smtClean="0"/>
              <a:t>Data loss, exposure, or change</a:t>
            </a:r>
          </a:p>
          <a:p>
            <a:pPr lvl="1">
              <a:spcBef>
                <a:spcPct val="0"/>
              </a:spcBef>
            </a:pPr>
            <a:r>
              <a:rPr lang="en-US" sz="2400" smtClean="0"/>
              <a:t>Poor system performance</a:t>
            </a:r>
          </a:p>
          <a:p>
            <a:pPr lvl="1">
              <a:spcBef>
                <a:spcPct val="0"/>
              </a:spcBef>
            </a:pPr>
            <a:r>
              <a:rPr lang="en-US" sz="2400" smtClean="0"/>
              <a:t>Pop-up ads</a:t>
            </a:r>
          </a:p>
          <a:p>
            <a:pPr lvl="1">
              <a:spcBef>
                <a:spcPct val="0"/>
              </a:spcBef>
            </a:pPr>
            <a:r>
              <a:rPr lang="en-US" sz="2400" smtClean="0"/>
              <a:t>System becomes a “bot” or “zombie”</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304800"/>
            <a:ext cx="8299450" cy="557213"/>
          </a:xfrm>
        </p:spPr>
        <p:txBody>
          <a:bodyPr/>
          <a:lstStyle/>
          <a:p>
            <a:r>
              <a:rPr lang="en-US" sz="3600" smtClean="0">
                <a:solidFill>
                  <a:schemeClr val="tx2"/>
                </a:solidFill>
              </a:rPr>
              <a:t>Common Types of Malware</a:t>
            </a:r>
          </a:p>
        </p:txBody>
      </p:sp>
      <p:sp>
        <p:nvSpPr>
          <p:cNvPr id="11267" name="Rectangle 3"/>
          <p:cNvSpPr>
            <a:spLocks noGrp="1" noChangeArrowheads="1"/>
          </p:cNvSpPr>
          <p:nvPr>
            <p:ph type="body" idx="1"/>
          </p:nvPr>
        </p:nvSpPr>
        <p:spPr>
          <a:xfrm>
            <a:off x="1044575" y="1069975"/>
            <a:ext cx="7062788" cy="4881563"/>
          </a:xfrm>
        </p:spPr>
        <p:txBody>
          <a:bodyPr/>
          <a:lstStyle/>
          <a:p>
            <a:pPr marL="341313" indent="-341313"/>
            <a:r>
              <a:rPr lang="en-US" sz="2800" smtClean="0"/>
              <a:t>Viruses and Worms </a:t>
            </a:r>
          </a:p>
          <a:p>
            <a:pPr marL="341313" indent="-341313"/>
            <a:r>
              <a:rPr lang="en-US" sz="2800" smtClean="0"/>
              <a:t>Trojan Horses</a:t>
            </a:r>
          </a:p>
          <a:p>
            <a:pPr marL="341313" indent="-341313"/>
            <a:r>
              <a:rPr lang="en-US" sz="2800" smtClean="0"/>
              <a:t>Keystroke Loggers (“keyloggers”)</a:t>
            </a:r>
          </a:p>
          <a:p>
            <a:pPr marL="341313" indent="-341313"/>
            <a:r>
              <a:rPr lang="en-US" sz="2800" smtClean="0"/>
              <a:t>Spyware and Adware</a:t>
            </a:r>
          </a:p>
          <a:p>
            <a:pPr marL="341313" indent="-341313"/>
            <a:r>
              <a:rPr lang="en-US" sz="2800" smtClean="0"/>
              <a:t>Rootkits</a:t>
            </a:r>
          </a:p>
          <a:p>
            <a:pPr marL="341313" indent="-341313"/>
            <a:r>
              <a:rPr lang="en-US" sz="2800" smtClean="0"/>
              <a:t>Logic Bombs</a:t>
            </a:r>
          </a:p>
          <a:p>
            <a:pPr marL="341313" indent="-341313"/>
            <a:r>
              <a:rPr lang="en-US" sz="2800" smtClean="0"/>
              <a:t>Trapdoors and Backdoors</a:t>
            </a:r>
          </a:p>
          <a:p>
            <a:pPr marL="341313" indent="-341313"/>
            <a:r>
              <a:rPr lang="en-US" sz="2800" smtClean="0"/>
              <a:t>URL Injectors and Browser Redirectors</a:t>
            </a:r>
          </a:p>
          <a:p>
            <a:pPr marL="341313" indent="-341313"/>
            <a:r>
              <a:rPr lang="en-US" sz="2800" smtClean="0"/>
              <a:t>Exploits</a:t>
            </a:r>
          </a:p>
        </p:txBody>
      </p:sp>
    </p:spTree>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SPROPS" val="doc-id:164124"/>
  <p:tag name="PRESENTATION_PLAYLIST_COUNT" val="0"/>
  <p:tag name="PRESENTATION_PRESENTER_SLIDE_LEVEL" val="0"/>
  <p:tag name="ART_ENCODE_TYPE" val="0"/>
  <p:tag name="ART_ENCODE_INDEX" val="1"/>
  <p:tag name="PUBLISH_TITLE" val="PM 2006"/>
  <p:tag name="ARTICULATE_PUBLISH_PATH" val="C:\Documents and Settings\Josh Bersin\My Documents\_Bersin Files\_PRESENTATIONS\2006_05_PMLAUNCH\PM 2006"/>
  <p:tag name="ARTICULATE_LOGO" val="Bersin-Logo2.gif"/>
  <p:tag name="ARTICULATE_PRESENTER" val="Josh Bersin"/>
  <p:tag name="ARTICULATE_PRESENTER_GUID" val="AF8D0DB1-D4D4-4749-BE26-AB8CCB5FD1C7"/>
  <p:tag name="ARTICULATE_LMS" val="0"/>
  <p:tag name="LMS_PUBLISH" val="No"/>
  <p:tag name="PLAYERLOGOHEIGHT" val="94"/>
  <p:tag name="PLAYERLOGOWIDTH" val="244"/>
  <p:tag name="LAUNCHINNEWWINDOW" val="1"/>
  <p:tag name="LASTPUBLISHED" val="C:\Documents and Settings\Josh Bersin\My Documents\_Bersin Files\_PRESENTATIONS\2006_05_PMLAUNCH\PM 2006\PM 2006\launcher.html"/>
  <p:tag name="MMPROD_NEXTUNIQUEID" val="10009"/>
  <p:tag name="MMPROD_UIDATA" val="&lt;database version=&quot;7.0&quot;&gt;&lt;object type=&quot;1&quot; unique_id=&quot;10001&quot;&gt;&lt;property id=&quot;20141&quot; value=&quot;PM 2006&quot;/&gt;&lt;object type=&quot;8&quot; unique_id=&quot;10002&quot;&gt;&lt;/object&gt;&lt;object type=&quot;2&quot; unique_id=&quot;10003&quot;&gt;&lt;object type=&quot;3&quot; unique_id=&quot;10004&quot;&gt;&lt;property id=&quot;20148&quot; value=&quot;5&quot;/&gt;&lt;property id=&quot;20300&quot; value=&quot;Slide 1 - &amp;quot;Cummins Presentation&amp;#x0D;&amp;#x0A;High-Impact Learning Organizations &amp;#x0D;&amp;#x0A;&amp;#x0D;&amp;#x0A;WhatWorks® In the Management, Governance, and Operations &quot;/&gt;&lt;property id=&quot;20302&quot; value=&quot;0&quot;/&gt;&lt;property id=&quot;20307&quot; value=&quot;1507&quot;/&gt;&lt;/object&gt;&lt;object type=&quot;3&quot; unique_id=&quot;10006&quot;&gt;&lt;property id=&quot;20148&quot; value=&quot;5&quot;/&gt;&lt;property id=&quot;20300&quot; value=&quot;Slide 2 - &amp;quot;Bersin WhatWorks® Methodology&amp;quot;&quot;/&gt;&lt;property id=&quot;20302&quot; value=&quot;0&quot;/&gt;&lt;property id=&quot;20307&quot; value=&quot;1509&quot;/&gt;&lt;/object&gt;&lt;object type=&quot;3&quot; unique_id=&quot;10008&quot;&gt;&lt;property id=&quot;20148&quot; value=&quot;5&quot;/&gt;&lt;property id=&quot;20300&quot; value=&quot;Slide 6 - &amp;quot;The Corporate L&amp;amp;D Marketplace&amp;quot;&quot;/&gt;&lt;property id=&quot;20302&quot; value=&quot;0&quot;/&gt;&lt;property id=&quot;20307&quot; value=&quot;1486&quot;/&gt;&lt;/object&gt;&lt;object type=&quot;3&quot; unique_id=&quot;10011&quot;&gt;&lt;property id=&quot;20148&quot; value=&quot;5&quot;/&gt;&lt;property id=&quot;20300&quot; value=&quot;Slide 7 - &amp;quot;Current Workforce Demographics&amp;quot;&quot;/&gt;&lt;property id=&quot;20302&quot; value=&quot;0&quot;/&gt;&lt;property id=&quot;20307&quot; value=&quot;1513&quot;/&gt;&lt;/object&gt;&lt;object type=&quot;3&quot; unique_id=&quot;10013&quot;&gt;&lt;property id=&quot;20148&quot; value=&quot;5&quot;/&gt;&lt;property id=&quot;20300&quot; value=&quot;Slide 8 - &amp;quot;Today’s Worker&amp;quot;&quot;/&gt;&lt;property id=&quot;20302&quot; value=&quot;0&quot;/&gt;&lt;property id=&quot;20307&quot; value=&quot;1520&quot;/&gt;&lt;/object&gt;&lt;object type=&quot;3&quot; unique_id=&quot;10015&quot;&gt;&lt;property id=&quot;20148&quot; value=&quot;5&quot;/&gt;&lt;property id=&quot;20300&quot; value=&quot;Slide 9 - &amp;quot;Forces for Change in Corporate L&amp;amp;D&amp;quot;&quot;/&gt;&lt;property id=&quot;20302&quot; value=&quot;0&quot;/&gt;&lt;property id=&quot;20307&quot; value=&quot;1479&quot;/&gt;&lt;/object&gt;&lt;object type=&quot;3&quot; unique_id=&quot;10018&quot;&gt;&lt;property id=&quot;20148&quot; value=&quot;5&quot;/&gt;&lt;property id=&quot;20300&quot; value=&quot;Slide 10 - &amp;quot;High Impact Learning Organization&amp;#x0D;&amp;#x0A;How we create business impact&amp;quot;&quot;/&gt;&lt;property id=&quot;20302&quot; value=&quot;0&quot;/&gt;&lt;property id=&quot;20307&quot; value=&quot;1485&quot;/&gt;&lt;/object&gt;&lt;object type=&quot;3&quot; unique_id=&quot;10030&quot;&gt;&lt;property id=&quot;20148&quot; value=&quot;5&quot;/&gt;&lt;property id=&quot;20300&quot; value=&quot;Slide 11 - &amp;quot;High Impact Governance&amp;quot;&quot;/&gt;&lt;property id=&quot;20302&quot; value=&quot;0&quot;/&gt;&lt;property id=&quot;20307&quot; value=&quot;1523&quot;/&gt;&lt;/object&gt;&lt;object type=&quot;3&quot; unique_id=&quot;10031&quot;&gt;&lt;property id=&quot;20148&quot; value=&quot;5&quot;/&gt;&lt;property id=&quot;20300&quot; value=&quot;Slide 12 - &amp;quot;High Impact Governance Process&amp;quot;&quot;/&gt;&lt;property id=&quot;20302&quot; value=&quot;0&quot;/&gt;&lt;property id=&quot;20307&quot; value=&quot;1527&quot;/&gt;&lt;/object&gt;&lt;object type=&quot;3&quot; unique_id=&quot;10033&quot;&gt;&lt;property id=&quot;20148&quot; value=&quot;5&quot;/&gt;&lt;property id=&quot;20300&quot; value=&quot;Slide 13 - &amp;quot;Strategy Alignment Process&amp;quot;&quot;/&gt;&lt;property id=&quot;20302&quot; value=&quot;0&quot;/&gt;&lt;property id=&quot;20307&quot; value=&quot;1572&quot;/&gt;&lt;/object&gt;&lt;object type=&quot;3&quot; unique_id=&quot;10036&quot;&gt;&lt;property id=&quot;20148&quot; value=&quot;5&quot;/&gt;&lt;property id=&quot;20300&quot; value=&quot;Slide 14 - &amp;quot;A Working Federated Model&amp;quot;&quot;/&gt;&lt;property id=&quot;20302&quot; value=&quot;0&quot;/&gt;&lt;property id=&quot;20307&quot; value=&quot;1528&quot;/&gt;&lt;/object&gt;&lt;object type=&quot;3&quot; unique_id=&quot;10970&quot;&gt;&lt;property id=&quot;20148&quot; value=&quot;5&quot;/&gt;&lt;property id=&quot;20300&quot; value=&quot;Slide 3&quot;/&gt;&lt;property id=&quot;20307&quot; value=&quot;1573&quot;/&gt;&lt;/object&gt;&lt;object type=&quot;3&quot; unique_id=&quot;10971&quot;&gt;&lt;property id=&quot;20148&quot; value=&quot;5&quot;/&gt;&lt;property id=&quot;20300&quot; value=&quot;Slide 4 - &amp;quot;Business Needs Leading to Training Requirements&amp;quot;&quot;/&gt;&lt;property id=&quot;20307&quot; value=&quot;1574&quot;/&gt;&lt;/object&gt;&lt;object type=&quot;3&quot; unique_id=&quot;10972&quot;&gt;&lt;property id=&quot;20148&quot; value=&quot;5&quot;/&gt;&lt;property id=&quot;20300&quot; value=&quot;Slide 5 - &amp;quot;Context - Training &amp;amp; Development: &amp;#x0D;&amp;#x0A;Sample Interventions&amp;quot;&quot;/&gt;&lt;property id=&quot;20307&quot; value=&quot;1575&quot;/&gt;&lt;/object&gt;&lt;/object&gt;&lt;object type=&quot;4&quot; unique_id=&quot;10310&quot;&gt;&lt;property id=&quot;28&quot; value=&quot;1000&quot;/&gt;&lt;object type=&quot;5&quot; unique_id=&quot;1001&quot;&gt;&lt;/object&gt;&lt;/object&gt;&lt;/object&gt;&lt;/database&gt;"/>
  <p:tag name="SECTOMILLISECCONVERTED" val="1"/>
</p:tagLst>
</file>

<file path=ppt/theme/theme1.xml><?xml version="1.0" encoding="utf-8"?>
<a:theme xmlns:a="http://schemas.openxmlformats.org/drawingml/2006/main" name="Blank Presentation">
  <a:themeElements>
    <a:clrScheme name="Blank Presentation 2">
      <a:dk1>
        <a:srgbClr val="000000"/>
      </a:dk1>
      <a:lt1>
        <a:srgbClr val="FFFFFF"/>
      </a:lt1>
      <a:dk2>
        <a:srgbClr val="204F91"/>
      </a:dk2>
      <a:lt2>
        <a:srgbClr val="A1A8AD"/>
      </a:lt2>
      <a:accent1>
        <a:srgbClr val="38629C"/>
      </a:accent1>
      <a:accent2>
        <a:srgbClr val="FE9901"/>
      </a:accent2>
      <a:accent3>
        <a:srgbClr val="FFFFFF"/>
      </a:accent3>
      <a:accent4>
        <a:srgbClr val="000000"/>
      </a:accent4>
      <a:accent5>
        <a:srgbClr val="AEB7CB"/>
      </a:accent5>
      <a:accent6>
        <a:srgbClr val="E68A01"/>
      </a:accent6>
      <a:hlink>
        <a:srgbClr val="7DBA00"/>
      </a:hlink>
      <a:folHlink>
        <a:srgbClr val="9C1F2E"/>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204F91"/>
        </a:dk2>
        <a:lt2>
          <a:srgbClr val="A1A8AD"/>
        </a:lt2>
        <a:accent1>
          <a:srgbClr val="38629C"/>
        </a:accent1>
        <a:accent2>
          <a:srgbClr val="FE9901"/>
        </a:accent2>
        <a:accent3>
          <a:srgbClr val="FFFFFF"/>
        </a:accent3>
        <a:accent4>
          <a:srgbClr val="000000"/>
        </a:accent4>
        <a:accent5>
          <a:srgbClr val="AEB7CB"/>
        </a:accent5>
        <a:accent6>
          <a:srgbClr val="E68A01"/>
        </a:accent6>
        <a:hlink>
          <a:srgbClr val="7DBA00"/>
        </a:hlink>
        <a:folHlink>
          <a:srgbClr val="9C1F2E"/>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3366"/>
        </a:dk2>
        <a:lt2>
          <a:srgbClr val="A1A8AD"/>
        </a:lt2>
        <a:accent1>
          <a:srgbClr val="A8C77F"/>
        </a:accent1>
        <a:accent2>
          <a:srgbClr val="547933"/>
        </a:accent2>
        <a:accent3>
          <a:srgbClr val="FFFFFF"/>
        </a:accent3>
        <a:accent4>
          <a:srgbClr val="000000"/>
        </a:accent4>
        <a:accent5>
          <a:srgbClr val="D1E0C0"/>
        </a:accent5>
        <a:accent6>
          <a:srgbClr val="4B6D2D"/>
        </a:accent6>
        <a:hlink>
          <a:srgbClr val="E6851A"/>
        </a:hlink>
        <a:folHlink>
          <a:srgbClr val="9C1F2E"/>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4D7D35"/>
        </a:dk2>
        <a:lt2>
          <a:srgbClr val="91B3BD"/>
        </a:lt2>
        <a:accent1>
          <a:srgbClr val="49699D"/>
        </a:accent1>
        <a:accent2>
          <a:srgbClr val="D2E0BA"/>
        </a:accent2>
        <a:accent3>
          <a:srgbClr val="FFFFFF"/>
        </a:accent3>
        <a:accent4>
          <a:srgbClr val="000000"/>
        </a:accent4>
        <a:accent5>
          <a:srgbClr val="B1B9CC"/>
        </a:accent5>
        <a:accent6>
          <a:srgbClr val="BECBA8"/>
        </a:accent6>
        <a:hlink>
          <a:srgbClr val="704A6E"/>
        </a:hlink>
        <a:folHlink>
          <a:srgbClr val="948092"/>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4D7D35"/>
        </a:dk2>
        <a:lt2>
          <a:srgbClr val="91B3BD"/>
        </a:lt2>
        <a:accent1>
          <a:srgbClr val="49699D"/>
        </a:accent1>
        <a:accent2>
          <a:srgbClr val="C57F21"/>
        </a:accent2>
        <a:accent3>
          <a:srgbClr val="FFFFFF"/>
        </a:accent3>
        <a:accent4>
          <a:srgbClr val="000000"/>
        </a:accent4>
        <a:accent5>
          <a:srgbClr val="B1B9CC"/>
        </a:accent5>
        <a:accent6>
          <a:srgbClr val="B2721D"/>
        </a:accent6>
        <a:hlink>
          <a:srgbClr val="704A6E"/>
        </a:hlink>
        <a:folHlink>
          <a:srgbClr val="948092"/>
        </a:folHlink>
      </a:clrScheme>
      <a:clrMap bg1="lt1" tx1="dk1" bg2="lt2" tx2="dk2" accent1="accent1" accent2="accent2" accent3="accent3" accent4="accent4" accent5="accent5" accent6="accent6" hlink="hlink" folHlink="folHlink"/>
    </a:extraClrScheme>
    <a:extraClrScheme>
      <a:clrScheme name="Blank Presentation 6">
        <a:dk1>
          <a:srgbClr val="003366"/>
        </a:dk1>
        <a:lt1>
          <a:srgbClr val="FFFFFF"/>
        </a:lt1>
        <a:dk2>
          <a:srgbClr val="204F91"/>
        </a:dk2>
        <a:lt2>
          <a:srgbClr val="A1A8AD"/>
        </a:lt2>
        <a:accent1>
          <a:srgbClr val="73B244"/>
        </a:accent1>
        <a:accent2>
          <a:srgbClr val="932121"/>
        </a:accent2>
        <a:accent3>
          <a:srgbClr val="FFFFFF"/>
        </a:accent3>
        <a:accent4>
          <a:srgbClr val="002A56"/>
        </a:accent4>
        <a:accent5>
          <a:srgbClr val="BCD5B0"/>
        </a:accent5>
        <a:accent6>
          <a:srgbClr val="851D1D"/>
        </a:accent6>
        <a:hlink>
          <a:srgbClr val="67983A"/>
        </a:hlink>
        <a:folHlink>
          <a:srgbClr val="315C22"/>
        </a:folHlink>
      </a:clrScheme>
      <a:clrMap bg1="lt1" tx1="dk1" bg2="lt2" tx2="dk2" accent1="accent1" accent2="accent2" accent3="accent3" accent4="accent4" accent5="accent5" accent6="accent6" hlink="hlink" folHlink="folHlink"/>
    </a:extraClrScheme>
    <a:extraClrScheme>
      <a:clrScheme name="Blank Presentation 7">
        <a:dk1>
          <a:srgbClr val="003366"/>
        </a:dk1>
        <a:lt1>
          <a:srgbClr val="FFFFFF"/>
        </a:lt1>
        <a:dk2>
          <a:srgbClr val="204F91"/>
        </a:dk2>
        <a:lt2>
          <a:srgbClr val="A1A8AD"/>
        </a:lt2>
        <a:accent1>
          <a:srgbClr val="D7D214"/>
        </a:accent1>
        <a:accent2>
          <a:srgbClr val="932121"/>
        </a:accent2>
        <a:accent3>
          <a:srgbClr val="FFFFFF"/>
        </a:accent3>
        <a:accent4>
          <a:srgbClr val="002A56"/>
        </a:accent4>
        <a:accent5>
          <a:srgbClr val="E8E5AA"/>
        </a:accent5>
        <a:accent6>
          <a:srgbClr val="851D1D"/>
        </a:accent6>
        <a:hlink>
          <a:srgbClr val="67983A"/>
        </a:hlink>
        <a:folHlink>
          <a:srgbClr val="315C2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4D7D35"/>
        </a:dk2>
        <a:lt2>
          <a:srgbClr val="91B3BD"/>
        </a:lt2>
        <a:accent1>
          <a:srgbClr val="49699D"/>
        </a:accent1>
        <a:accent2>
          <a:srgbClr val="DD9043"/>
        </a:accent2>
        <a:accent3>
          <a:srgbClr val="FFFFFF"/>
        </a:accent3>
        <a:accent4>
          <a:srgbClr val="000000"/>
        </a:accent4>
        <a:accent5>
          <a:srgbClr val="B1B9CC"/>
        </a:accent5>
        <a:accent6>
          <a:srgbClr val="C8823C"/>
        </a:accent6>
        <a:hlink>
          <a:srgbClr val="704A6E"/>
        </a:hlink>
        <a:folHlink>
          <a:srgbClr val="9480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C2A84A4C94284FB6551DD94011121D" ma:contentTypeVersion="0" ma:contentTypeDescription="Create a new document." ma:contentTypeScope="" ma:versionID="7517fc17382c0025645e9072c032b68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120D10-BE19-4287-99B3-1407F8EDC1B8}">
  <ds:schemaRefs>
    <ds:schemaRef ds:uri="http://schemas.microsoft.com/sharepoint/v3/contenttype/forms"/>
  </ds:schemaRefs>
</ds:datastoreItem>
</file>

<file path=customXml/itemProps2.xml><?xml version="1.0" encoding="utf-8"?>
<ds:datastoreItem xmlns:ds="http://schemas.openxmlformats.org/officeDocument/2006/customXml" ds:itemID="{0801A75E-0C90-4AAC-8168-093528FFE2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5D66E48-CAF0-4627-A218-A590C1321726}">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23162</TotalTime>
  <Words>2583</Words>
  <Application>Microsoft Office PowerPoint</Application>
  <PresentationFormat>On-screen Show (4:3)</PresentationFormat>
  <Paragraphs>526</Paragraphs>
  <Slides>39</Slides>
  <Notes>35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7" baseType="lpstr">
      <vt:lpstr>Arial</vt:lpstr>
      <vt:lpstr>Wingdings</vt:lpstr>
      <vt:lpstr>Times</vt:lpstr>
      <vt:lpstr>Times New Roman</vt:lpstr>
      <vt:lpstr>Calibri</vt:lpstr>
      <vt:lpstr>ＭＳ Ｐゴシック</vt:lpstr>
      <vt:lpstr>Blank Presentation</vt:lpstr>
      <vt:lpstr>Microsoft Visio Drawing</vt:lpstr>
      <vt:lpstr>PowerPoint Presentation</vt:lpstr>
      <vt:lpstr>Class Agenda 1</vt:lpstr>
      <vt:lpstr>Class Agenda 2</vt:lpstr>
      <vt:lpstr>Reading</vt:lpstr>
      <vt:lpstr>Learning Objective</vt:lpstr>
      <vt:lpstr>Key Concepts</vt:lpstr>
      <vt:lpstr> EXPLORE: CONCEPTS</vt:lpstr>
      <vt:lpstr>Malware ~ Malacious Code</vt:lpstr>
      <vt:lpstr>Common Types of Malware</vt:lpstr>
      <vt:lpstr>Malware: Viruses and Worms</vt:lpstr>
      <vt:lpstr>Malware: Trojan Horses</vt:lpstr>
      <vt:lpstr>Malware: Keystroke Loggers</vt:lpstr>
      <vt:lpstr>Malware: Spyware and Adware</vt:lpstr>
      <vt:lpstr>Malware: Rootkits</vt:lpstr>
      <vt:lpstr>Malware: Logic Bombs</vt:lpstr>
      <vt:lpstr>Malware: Backdoors and Trapdoors</vt:lpstr>
      <vt:lpstr>Malware:  URL Injectors and Browser Redirection</vt:lpstr>
      <vt:lpstr>Malware: Exploits</vt:lpstr>
      <vt:lpstr>Impact of Malware on Organizations</vt:lpstr>
      <vt:lpstr>Application Vulnerabilities</vt:lpstr>
      <vt:lpstr>Mitigating Application Vulnerabilities</vt:lpstr>
      <vt:lpstr>Port Scanning</vt:lpstr>
      <vt:lpstr> EXPLORE: PROCESS</vt:lpstr>
      <vt:lpstr>What is Risk?</vt:lpstr>
      <vt:lpstr>Risk Assessment Methodology</vt:lpstr>
      <vt:lpstr>Measuring Risk</vt:lpstr>
      <vt:lpstr>Risk Matrix</vt:lpstr>
      <vt:lpstr> EXPLORE: ROLES</vt:lpstr>
      <vt:lpstr>The Hacking Process: Reconnaissance</vt:lpstr>
      <vt:lpstr>The Hacking Process: Scanning</vt:lpstr>
      <vt:lpstr>The Hacking Process: Enumeration</vt:lpstr>
      <vt:lpstr>The Hacking Process: Attacking</vt:lpstr>
      <vt:lpstr>The Hacking Process:  Post-Attack Activities</vt:lpstr>
      <vt:lpstr>The Hacking Process: Fall Back Attacks</vt:lpstr>
      <vt:lpstr>Social Engineering Basics</vt:lpstr>
      <vt:lpstr>Social Engineering Techniques</vt:lpstr>
      <vt:lpstr>Seven Domains of a Typical IT Infrastructure</vt:lpstr>
      <vt:lpstr>Definitions Review</vt:lpstr>
      <vt:lpstr>Unit 3 Class Activities</vt:lpstr>
    </vt:vector>
  </TitlesOfParts>
  <Company>Bersin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Josh Bersin</dc:creator>
  <cp:lastModifiedBy>Williams</cp:lastModifiedBy>
  <cp:revision>3199</cp:revision>
  <cp:lastPrinted>2008-07-07T18:08:55Z</cp:lastPrinted>
  <dcterms:created xsi:type="dcterms:W3CDTF">1999-09-23T04:05:21Z</dcterms:created>
  <dcterms:modified xsi:type="dcterms:W3CDTF">2016-01-08T03:43:47Z</dcterms:modified>
</cp:coreProperties>
</file>